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23"/>
  </p:notesMasterIdLst>
  <p:sldIdLst>
    <p:sldId id="694" r:id="rId2"/>
    <p:sldId id="695" r:id="rId3"/>
    <p:sldId id="671" r:id="rId4"/>
    <p:sldId id="672" r:id="rId5"/>
    <p:sldId id="675" r:id="rId6"/>
    <p:sldId id="676" r:id="rId7"/>
    <p:sldId id="677" r:id="rId8"/>
    <p:sldId id="678" r:id="rId9"/>
    <p:sldId id="679" r:id="rId10"/>
    <p:sldId id="680" r:id="rId11"/>
    <p:sldId id="684" r:id="rId12"/>
    <p:sldId id="682" r:id="rId13"/>
    <p:sldId id="674" r:id="rId14"/>
    <p:sldId id="697" r:id="rId15"/>
    <p:sldId id="699" r:id="rId16"/>
    <p:sldId id="698" r:id="rId17"/>
    <p:sldId id="700" r:id="rId18"/>
    <p:sldId id="691" r:id="rId19"/>
    <p:sldId id="690" r:id="rId20"/>
    <p:sldId id="696" r:id="rId21"/>
    <p:sldId id="701" r:id="rId22"/>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3F4"/>
    <a:srgbClr val="008000"/>
    <a:srgbClr val="006C00"/>
    <a:srgbClr val="008A00"/>
    <a:srgbClr val="FF9900"/>
    <a:srgbClr val="2CF43F"/>
    <a:srgbClr val="59BC42"/>
    <a:srgbClr val="E02029"/>
    <a:srgbClr val="AFAD6B"/>
    <a:srgbClr val="B8C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95" autoAdjust="0"/>
    <p:restoredTop sz="94374" autoAdjust="0"/>
  </p:normalViewPr>
  <p:slideViewPr>
    <p:cSldViewPr snapToGrid="0">
      <p:cViewPr varScale="1">
        <p:scale>
          <a:sx n="133" d="100"/>
          <a:sy n="133" d="100"/>
        </p:scale>
        <p:origin x="582" y="114"/>
      </p:cViewPr>
      <p:guideLst>
        <p:guide orient="horz" pos="1593"/>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extLst/>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extLst/>
          </a:lstStyle>
          <a:p>
            <a:fld id="{A8ADFD5B-A66C-449C-B6E8-FB716D07777D}" type="datetimeFigureOut">
              <a:rPr lang="en-US" smtClean="0"/>
              <a:pPr/>
              <a:t>2/13/2026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extLst/>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extLst/>
          </a:lstStyle>
          <a:p>
            <a:fld id="{CA5D3BF3-D352-46FC-8343-31F56E6730EA}" type="slidenum">
              <a:rPr lang="en-US" smtClean="0"/>
              <a:pPr/>
              <a:t>‹#›</a:t>
            </a:fld>
            <a:endParaRPr lang="en-US" dirty="0"/>
          </a:p>
        </p:txBody>
      </p:sp>
    </p:spTree>
    <p:extLst>
      <p:ext uri="{BB962C8B-B14F-4D97-AF65-F5344CB8AC3E}">
        <p14:creationId xmlns:p14="http://schemas.microsoft.com/office/powerpoint/2010/main" val="146176813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extLst>
      <p:ext uri="{BB962C8B-B14F-4D97-AF65-F5344CB8AC3E}">
        <p14:creationId xmlns:p14="http://schemas.microsoft.com/office/powerpoint/2010/main" val="80686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lgn="ctr"/>
            <a:fld id="{BF2FF904-7A5D-4CD6-BB81-515439E94220}" type="datetime1">
              <a:rPr lang="en-US" smtClean="0">
                <a:solidFill>
                  <a:srgbClr val="FFFFFF"/>
                </a:solidFill>
              </a:rPr>
              <a:pPr algn="ctr"/>
              <a:t>2/13/2026</a:t>
            </a:fld>
            <a:endParaRPr lang="en-US" sz="2000" dirty="0">
              <a:solidFill>
                <a:srgbClr val="FFFFFF"/>
              </a:solidFill>
            </a:endParaRPr>
          </a:p>
        </p:txBody>
      </p:sp>
      <p:sp>
        <p:nvSpPr>
          <p:cNvPr id="5" name="Footer Placeholder 4"/>
          <p:cNvSpPr>
            <a:spLocks noGrp="1"/>
          </p:cNvSpPr>
          <p:nvPr>
            <p:ph type="ftr" sz="quarter" idx="11"/>
          </p:nvPr>
        </p:nvSpPr>
        <p:spPr/>
        <p:txBody>
          <a:bodyPr/>
          <a:lstStyle/>
          <a:p>
            <a:pPr algn="r"/>
            <a:endParaRPr lang="en-US" dirty="0">
              <a:solidFill>
                <a:schemeClr val="tx2"/>
              </a:solidFill>
            </a:endParaRPr>
          </a:p>
        </p:txBody>
      </p:sp>
      <p:sp>
        <p:nvSpPr>
          <p:cNvPr id="6" name="Slide Number Placeholder 5"/>
          <p:cNvSpPr>
            <a:spLocks noGrp="1"/>
          </p:cNvSpPr>
          <p:nvPr>
            <p:ph type="sldNum" sz="quarter" idx="12"/>
          </p:nvPr>
        </p:nvSpPr>
        <p:spPr/>
        <p:txBody>
          <a:bodyPr/>
          <a:lstStyle/>
          <a:p>
            <a:fld id="{8F82E0A0-C266-4798-8C8F-B9F91E9DA37E}" type="slidenum">
              <a:rPr lang="en-US" smtClean="0">
                <a:solidFill>
                  <a:schemeClr val="tx2"/>
                </a:solidFill>
              </a:rPr>
              <a:pPr/>
              <a:t>‹#›</a:t>
            </a:fld>
            <a:endParaRPr lang="en-US" dirty="0">
              <a:solidFill>
                <a:schemeClr val="tx2"/>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0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0EFD78-F897-45FC-9BA2-AF2AE2787F2F}" type="datetime1">
              <a:rPr lang="en-US" smtClean="0"/>
              <a:pPr/>
              <a:t>2/13/2026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267740890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0EFD78-F897-45FC-9BA2-AF2AE2787F2F}" type="datetime1">
              <a:rPr lang="en-US" smtClean="0"/>
              <a:pPr/>
              <a:t>2/13/2026</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10622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9F8E54-42D8-47B3-9FA3-39DC2C205D28}"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A9C3-484A-46CB-B7FE-D4DA4E237B94}" type="slidenum">
              <a:rPr lang="en-US" smtClean="0"/>
              <a:t>‹#›</a:t>
            </a:fld>
            <a:endParaRPr lang="en-US"/>
          </a:p>
        </p:txBody>
      </p:sp>
    </p:spTree>
    <p:extLst>
      <p:ext uri="{BB962C8B-B14F-4D97-AF65-F5344CB8AC3E}">
        <p14:creationId xmlns:p14="http://schemas.microsoft.com/office/powerpoint/2010/main" val="128391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C9BC81-2B49-4047-842E-D39C8B577613}" type="datetime1">
              <a:rPr lang="en-US" smtClean="0"/>
              <a:pPr/>
              <a:t>2/13/2026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08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0EFD78-F897-45FC-9BA2-AF2AE2787F2F}" type="datetime1">
              <a:rPr lang="en-US" smtClean="0"/>
              <a:pPr/>
              <a:t>2/13/2026</a:t>
            </a:fld>
            <a:endParaRPr lang="en-US" sz="1400" dirty="0">
              <a:solidFill>
                <a:schemeClr val="tx2"/>
              </a:solidFill>
            </a:endParaRPr>
          </a:p>
        </p:txBody>
      </p:sp>
      <p:sp>
        <p:nvSpPr>
          <p:cNvPr id="6" name="Footer Placeholder 5"/>
          <p:cNvSpPr>
            <a:spLocks noGrp="1"/>
          </p:cNvSpPr>
          <p:nvPr>
            <p:ph type="ftr" sz="quarter" idx="11"/>
          </p:nvPr>
        </p:nvSpPr>
        <p:spPr/>
        <p:txBody>
          <a:bodyPr/>
          <a:lstStyle/>
          <a:p>
            <a:pPr algn="r"/>
            <a:endParaRPr lang="en-US" sz="1400" dirty="0">
              <a:solidFill>
                <a:schemeClr val="tx2"/>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425044658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0EFD78-F897-45FC-9BA2-AF2AE2787F2F}" type="datetime1">
              <a:rPr lang="en-US" smtClean="0"/>
              <a:pPr/>
              <a:t>2/13/2026</a:t>
            </a:fld>
            <a:endParaRPr lang="en-US" sz="1400" dirty="0">
              <a:solidFill>
                <a:schemeClr val="tx2"/>
              </a:solidFill>
            </a:endParaRPr>
          </a:p>
        </p:txBody>
      </p:sp>
      <p:sp>
        <p:nvSpPr>
          <p:cNvPr id="8" name="Footer Placeholder 7"/>
          <p:cNvSpPr>
            <a:spLocks noGrp="1"/>
          </p:cNvSpPr>
          <p:nvPr>
            <p:ph type="ftr" sz="quarter" idx="11"/>
          </p:nvPr>
        </p:nvSpPr>
        <p:spPr/>
        <p:txBody>
          <a:bodyPr/>
          <a:lstStyle/>
          <a:p>
            <a:pPr algn="r"/>
            <a:endParaRPr lang="en-US" sz="1400" dirty="0">
              <a:solidFill>
                <a:schemeClr val="tx2"/>
              </a:solidFill>
            </a:endParaRPr>
          </a:p>
        </p:txBody>
      </p:sp>
      <p:sp>
        <p:nvSpPr>
          <p:cNvPr id="9" name="Slide Number Placeholder 8"/>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1705598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BABB85-2996-4EBB-82AA-8B44C3C5F7C0}" type="datetime1">
              <a:rPr lang="en-US" smtClean="0"/>
              <a:pPr/>
              <a:t>2/13/2026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F7CB7D-F184-43C7-B6FD-03D728E1BBF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48115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3EF2-F2E4-4102-AB7B-CC575B151EA1}" type="datetime1">
              <a:rPr lang="en-US" smtClean="0"/>
              <a:pPr/>
              <a:t>2/13/2026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F7CB7D-F184-43C7-B6FD-03D728E1BBFF}"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82386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B0EFD78-F897-45FC-9BA2-AF2AE2787F2F}" type="datetime1">
              <a:rPr lang="en-US" smtClean="0"/>
              <a:pPr/>
              <a:t>2/13/2026</a:t>
            </a:fld>
            <a:endParaRPr lang="en-US" sz="1400" dirty="0">
              <a:solidFill>
                <a:schemeClr val="tx2"/>
              </a:solidFill>
            </a:endParaRPr>
          </a:p>
        </p:txBody>
      </p:sp>
      <p:sp>
        <p:nvSpPr>
          <p:cNvPr id="6" name="Footer Placeholder 5"/>
          <p:cNvSpPr>
            <a:spLocks noGrp="1"/>
          </p:cNvSpPr>
          <p:nvPr>
            <p:ph type="ftr" sz="quarter" idx="11"/>
          </p:nvPr>
        </p:nvSpPr>
        <p:spPr/>
        <p:txBody>
          <a:bodyPr/>
          <a:lstStyle/>
          <a:p>
            <a:pPr algn="r"/>
            <a:endParaRPr lang="en-US" sz="1400" dirty="0">
              <a:solidFill>
                <a:schemeClr val="tx2"/>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849869297"/>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CDBC90A-B2A7-48E3-B4AA-0DB348CA23BA}" type="datetime1">
              <a:rPr lang="en-US" smtClean="0"/>
              <a:pPr/>
              <a:t>2/13/2026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ctr"/>
            <a:fld id="{8F82E0A0-C266-4798-8C8F-B9F91E9DA37E}" type="slidenum">
              <a:rPr lang="en-US" sz="2800" b="1" smtClean="0">
                <a:solidFill>
                  <a:srgbClr val="FFFFFF"/>
                </a:solidFill>
              </a:rPr>
              <a:pPr algn="ctr"/>
              <a:t>‹#›</a:t>
            </a:fld>
            <a:endParaRPr lang="en-US" sz="2800" dirty="0"/>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8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4B0EFD78-F897-45FC-9BA2-AF2AE2787F2F}" type="datetime1">
              <a:rPr lang="en-US" smtClean="0"/>
              <a:pPr/>
              <a:t>2/13/2026</a:t>
            </a:fld>
            <a:endParaRPr lang="en-US" sz="1400" dirty="0">
              <a:solidFill>
                <a:schemeClr val="tx2"/>
              </a:solidFill>
            </a:endParaRPr>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pPr algn="r"/>
            <a:endParaRPr lang="en-US" sz="1400" dirty="0">
              <a:solidFill>
                <a:schemeClr val="tx2"/>
              </a:solidFill>
            </a:endParaRPr>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173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icompare.shinyapps.io/eicompar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5144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Grp="1"/>
          </p:cNvSpPr>
          <p:nvPr>
            <p:ph type="ctrTitle"/>
          </p:nvPr>
        </p:nvSpPr>
        <p:spPr>
          <a:xfrm>
            <a:off x="475707" y="480060"/>
            <a:ext cx="3156492" cy="2276142"/>
          </a:xfrm>
        </p:spPr>
        <p:txBody>
          <a:bodyPr anchor="b">
            <a:normAutofit/>
          </a:bodyPr>
          <a:lstStyle/>
          <a:p>
            <a:r>
              <a:rPr lang="en-US" sz="3600" b="1" cap="small" dirty="0">
                <a:solidFill>
                  <a:srgbClr val="FFFFFF"/>
                </a:solidFill>
              </a:rPr>
              <a:t>Winter 2026</a:t>
            </a:r>
            <a:br>
              <a:rPr lang="en-US" sz="3600" b="1" cap="small" dirty="0">
                <a:solidFill>
                  <a:srgbClr val="FFFFFF"/>
                </a:solidFill>
              </a:rPr>
            </a:br>
            <a:br>
              <a:rPr lang="en-US" sz="3600" b="1" cap="small" dirty="0">
                <a:solidFill>
                  <a:srgbClr val="FFFFFF"/>
                </a:solidFill>
              </a:rPr>
            </a:br>
            <a:r>
              <a:rPr lang="en-US" sz="3600" b="1" cap="small" dirty="0">
                <a:solidFill>
                  <a:srgbClr val="FFFFFF"/>
                </a:solidFill>
              </a:rPr>
              <a:t>Voting Rights Policy &amp; The Law</a:t>
            </a:r>
            <a:endParaRPr lang="en-US" sz="3600" b="1" dirty="0">
              <a:solidFill>
                <a:srgbClr val="FFFFFF"/>
              </a:solidFill>
            </a:endParaRPr>
          </a:p>
        </p:txBody>
      </p:sp>
      <p:sp>
        <p:nvSpPr>
          <p:cNvPr id="5" name="Rectangle 4"/>
          <p:cNvSpPr>
            <a:spLocks noGrp="1"/>
          </p:cNvSpPr>
          <p:nvPr>
            <p:ph type="subTitle" idx="1"/>
          </p:nvPr>
        </p:nvSpPr>
        <p:spPr>
          <a:xfrm>
            <a:off x="479190" y="2887154"/>
            <a:ext cx="3153009" cy="1769563"/>
          </a:xfrm>
        </p:spPr>
        <p:txBody>
          <a:bodyPr anchor="t">
            <a:normAutofit/>
          </a:bodyPr>
          <a:lstStyle/>
          <a:p>
            <a:pPr algn="r"/>
            <a:endParaRPr lang="en-US" sz="1600" b="1" dirty="0">
              <a:solidFill>
                <a:srgbClr val="FFFFFF"/>
              </a:solidFill>
            </a:endParaRPr>
          </a:p>
          <a:p>
            <a:pPr algn="r"/>
            <a:r>
              <a:rPr lang="en-US" sz="1600" b="1" dirty="0">
                <a:solidFill>
                  <a:srgbClr val="FFFFFF"/>
                </a:solidFill>
              </a:rPr>
              <a:t>Matt Barreto &amp; Chad Dunn</a:t>
            </a:r>
          </a:p>
          <a:p>
            <a:pPr algn="r"/>
            <a:endParaRPr lang="en-US" sz="1600" b="1" dirty="0">
              <a:solidFill>
                <a:srgbClr val="FFFFFF"/>
              </a:solidFill>
            </a:endParaRPr>
          </a:p>
          <a:p>
            <a:pPr algn="r"/>
            <a:r>
              <a:rPr lang="en-US" sz="1600" b="1" dirty="0">
                <a:solidFill>
                  <a:srgbClr val="FFFFFF"/>
                </a:solidFill>
              </a:rPr>
              <a:t>Week 5</a:t>
            </a:r>
          </a:p>
          <a:p>
            <a:pPr algn="r"/>
            <a:r>
              <a:rPr lang="en-US" sz="1600" b="1" dirty="0">
                <a:solidFill>
                  <a:srgbClr val="FFFFFF"/>
                </a:solidFill>
              </a:rPr>
              <a:t>Guest lecture: Michael Rios</a:t>
            </a:r>
          </a:p>
        </p:txBody>
      </p:sp>
      <p:cxnSp>
        <p:nvCxnSpPr>
          <p:cNvPr id="18" name="Straight Connector 13">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2823985"/>
            <a:ext cx="294894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graphical user interface&#10;&#10;Description automatically generated">
            <a:extLst>
              <a:ext uri="{FF2B5EF4-FFF2-40B4-BE49-F238E27FC236}">
                <a16:creationId xmlns:a16="http://schemas.microsoft.com/office/drawing/2014/main" id="{93626A3F-8C1A-4AAF-8DE5-98DE37288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24815"/>
            <a:ext cx="4094602" cy="4094602"/>
          </a:xfrm>
          <a:prstGeom prst="rect">
            <a:avLst/>
          </a:prstGeom>
        </p:spPr>
      </p:pic>
    </p:spTree>
    <p:extLst>
      <p:ext uri="{BB962C8B-B14F-4D97-AF65-F5344CB8AC3E}">
        <p14:creationId xmlns:p14="http://schemas.microsoft.com/office/powerpoint/2010/main" val="176511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0" name="Rectangle 6"/>
          <p:cNvSpPr>
            <a:spLocks noGrp="1" noChangeArrowheads="1"/>
          </p:cNvSpPr>
          <p:nvPr>
            <p:ph type="title"/>
          </p:nvPr>
        </p:nvSpPr>
        <p:spPr>
          <a:xfrm>
            <a:off x="281354" y="0"/>
            <a:ext cx="8576896" cy="857250"/>
          </a:xfrm>
          <a:noFill/>
          <a:ln/>
        </p:spPr>
        <p:txBody>
          <a:bodyPr>
            <a:normAutofit/>
          </a:bodyPr>
          <a:lstStyle/>
          <a:p>
            <a:pPr algn="ctr"/>
            <a:r>
              <a:rPr lang="en-US" altLang="en-US" sz="4000" dirty="0"/>
              <a:t>What does RPV look like?</a:t>
            </a:r>
          </a:p>
        </p:txBody>
      </p:sp>
      <p:sp>
        <p:nvSpPr>
          <p:cNvPr id="8" name="Slide Number Placeholder 5"/>
          <p:cNvSpPr>
            <a:spLocks noGrp="1"/>
          </p:cNvSpPr>
          <p:nvPr>
            <p:ph type="sldNum" sz="quarter" idx="12"/>
          </p:nvPr>
        </p:nvSpPr>
        <p:spPr/>
        <p:txBody>
          <a:bodyPr>
            <a:normAutofit/>
          </a:bodyPr>
          <a:lstStyle/>
          <a:p>
            <a:fld id="{FFE57645-EC5E-4EBE-A479-B66BCFAE93E7}" type="slidenum">
              <a:rPr lang="en-US" altLang="en-US"/>
              <a:pPr/>
              <a:t>10</a:t>
            </a:fld>
            <a:endParaRPr lang="en-US" altLang="en-US"/>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351" y="742950"/>
            <a:ext cx="5717381" cy="418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Line 7"/>
          <p:cNvSpPr>
            <a:spLocks noChangeShapeType="1"/>
          </p:cNvSpPr>
          <p:nvPr/>
        </p:nvSpPr>
        <p:spPr bwMode="auto">
          <a:xfrm flipV="1">
            <a:off x="2400300" y="1771650"/>
            <a:ext cx="4286250" cy="182880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Tree>
    <p:extLst>
      <p:ext uri="{BB962C8B-B14F-4D97-AF65-F5344CB8AC3E}">
        <p14:creationId xmlns:p14="http://schemas.microsoft.com/office/powerpoint/2010/main" val="151557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wipe(left)">
                                      <p:cBhvr>
                                        <p:cTn id="7"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8754" y="235693"/>
            <a:ext cx="9010683" cy="572628"/>
          </a:xfrm>
        </p:spPr>
        <p:txBody>
          <a:bodyPr>
            <a:noAutofit/>
          </a:bodyPr>
          <a:lstStyle/>
          <a:p>
            <a:pPr algn="ctr"/>
            <a:r>
              <a:rPr lang="en-US" sz="3600" dirty="0"/>
              <a:t>Old tools for assessing racially polarized voting</a:t>
            </a:r>
          </a:p>
        </p:txBody>
      </p:sp>
      <p:sp>
        <p:nvSpPr>
          <p:cNvPr id="8" name="Slide Number Placeholder 5"/>
          <p:cNvSpPr>
            <a:spLocks noGrp="1"/>
          </p:cNvSpPr>
          <p:nvPr>
            <p:ph type="sldNum" sz="quarter" idx="12"/>
          </p:nvPr>
        </p:nvSpPr>
        <p:spPr/>
        <p:txBody>
          <a:bodyPr>
            <a:normAutofit/>
          </a:bodyPr>
          <a:lstStyle/>
          <a:p>
            <a:fld id="{FFE57645-EC5E-4EBE-A479-B66BCFAE93E7}" type="slidenum">
              <a:rPr lang="en-US" altLang="en-US"/>
              <a:pPr/>
              <a:t>11</a:t>
            </a:fld>
            <a:endParaRPr lang="en-US" altLang="en-US"/>
          </a:p>
        </p:txBody>
      </p:sp>
      <p:pic>
        <p:nvPicPr>
          <p:cNvPr id="10"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009" y="1225038"/>
            <a:ext cx="4562651" cy="33863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4919767" y="1225038"/>
            <a:ext cx="3946192" cy="3386343"/>
          </a:xfrm>
          <a:prstGeom prst="rect">
            <a:avLst/>
          </a:prstGeom>
        </p:spPr>
      </p:pic>
    </p:spTree>
    <p:extLst>
      <p:ext uri="{BB962C8B-B14F-4D97-AF65-F5344CB8AC3E}">
        <p14:creationId xmlns:p14="http://schemas.microsoft.com/office/powerpoint/2010/main" val="313558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a:xfrm>
            <a:off x="599000" y="266257"/>
            <a:ext cx="8256241" cy="857250"/>
          </a:xfrm>
          <a:noFill/>
          <a:ln/>
        </p:spPr>
        <p:txBody>
          <a:bodyPr>
            <a:noAutofit/>
          </a:bodyPr>
          <a:lstStyle/>
          <a:p>
            <a:pPr algn="ctr"/>
            <a:r>
              <a:rPr lang="en-US" sz="4000" dirty="0"/>
              <a:t>New advancement in Ecological Inference</a:t>
            </a:r>
          </a:p>
        </p:txBody>
      </p:sp>
      <p:sp>
        <p:nvSpPr>
          <p:cNvPr id="12290" name="Rectangle 2"/>
          <p:cNvSpPr>
            <a:spLocks noGrp="1" noChangeArrowheads="1"/>
          </p:cNvSpPr>
          <p:nvPr>
            <p:ph idx="1"/>
          </p:nvPr>
        </p:nvSpPr>
        <p:spPr>
          <a:xfrm>
            <a:off x="315010" y="1428750"/>
            <a:ext cx="8540232" cy="3714750"/>
          </a:xfrm>
        </p:spPr>
        <p:txBody>
          <a:bodyPr>
            <a:noAutofit/>
          </a:bodyPr>
          <a:lstStyle/>
          <a:p>
            <a:pPr marL="457200" indent="-457200">
              <a:spcBef>
                <a:spcPts val="0"/>
              </a:spcBef>
              <a:spcAft>
                <a:spcPts val="1200"/>
              </a:spcAft>
              <a:buFont typeface="Wingdings" panose="05000000000000000000" pitchFamily="2" charset="2"/>
              <a:buChar char="§"/>
            </a:pPr>
            <a:r>
              <a:rPr lang="en-US" sz="2200" dirty="0"/>
              <a:t>Detecting minority vote dilution is difficult and requires a mix of political science data, census data, statistical analysis and computer programming</a:t>
            </a:r>
          </a:p>
          <a:p>
            <a:pPr marL="457200" indent="-457200">
              <a:spcBef>
                <a:spcPts val="0"/>
              </a:spcBef>
              <a:spcAft>
                <a:spcPts val="1200"/>
              </a:spcAft>
              <a:buFont typeface="Wingdings" panose="05000000000000000000" pitchFamily="2" charset="2"/>
              <a:buChar char="§"/>
            </a:pPr>
            <a:r>
              <a:rPr lang="en-US" sz="2200" dirty="0"/>
              <a:t>One important tool in this is ecological inference (EI) to conduct analysis of voting patterns along racial lines</a:t>
            </a:r>
          </a:p>
          <a:p>
            <a:pPr marL="457200" indent="-457200">
              <a:spcBef>
                <a:spcPts val="0"/>
              </a:spcBef>
              <a:spcAft>
                <a:spcPts val="1200"/>
              </a:spcAft>
              <a:buFont typeface="Wingdings" panose="05000000000000000000" pitchFamily="2" charset="2"/>
              <a:buChar char="§"/>
            </a:pPr>
            <a:r>
              <a:rPr lang="en-US" sz="2200" dirty="0"/>
              <a:t>We developed a statistical analysis package in R, </a:t>
            </a:r>
            <a:r>
              <a:rPr lang="en-US" sz="2200" dirty="0" err="1"/>
              <a:t>eiCompare</a:t>
            </a:r>
            <a:r>
              <a:rPr lang="en-US" sz="2200" dirty="0"/>
              <a:t> that offers numerous new tools critical to districting</a:t>
            </a:r>
          </a:p>
          <a:p>
            <a:pPr marL="457200" indent="-457200">
              <a:spcBef>
                <a:spcPts val="0"/>
              </a:spcBef>
              <a:spcAft>
                <a:spcPts val="1200"/>
              </a:spcAft>
              <a:buFont typeface="Wingdings" panose="05000000000000000000" pitchFamily="2" charset="2"/>
              <a:buChar char="§"/>
            </a:pPr>
            <a:r>
              <a:rPr lang="en-US" sz="2200" dirty="0"/>
              <a:t>We provide a variety of tables, graphics and congruence reliability statistics to properly assess vote dilution and minority representation</a:t>
            </a:r>
          </a:p>
        </p:txBody>
      </p:sp>
      <p:sp>
        <p:nvSpPr>
          <p:cNvPr id="7" name="Slide Number Placeholder 5"/>
          <p:cNvSpPr>
            <a:spLocks noGrp="1"/>
          </p:cNvSpPr>
          <p:nvPr>
            <p:ph type="sldNum" sz="quarter" idx="12"/>
          </p:nvPr>
        </p:nvSpPr>
        <p:spPr/>
        <p:txBody>
          <a:bodyPr>
            <a:normAutofit/>
          </a:bodyPr>
          <a:lstStyle/>
          <a:p>
            <a:fld id="{43B0615D-B7A9-4547-8BDA-415AC519EDFB}" type="slidenum">
              <a:rPr lang="en-US"/>
              <a:pPr/>
              <a:t>12</a:t>
            </a:fld>
            <a:endParaRPr lang="en-US"/>
          </a:p>
        </p:txBody>
      </p:sp>
    </p:spTree>
    <p:extLst>
      <p:ext uri="{BB962C8B-B14F-4D97-AF65-F5344CB8AC3E}">
        <p14:creationId xmlns:p14="http://schemas.microsoft.com/office/powerpoint/2010/main" val="3104610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a:xfrm>
            <a:off x="605876" y="266257"/>
            <a:ext cx="8252374" cy="857250"/>
          </a:xfrm>
          <a:noFill/>
          <a:ln/>
        </p:spPr>
        <p:txBody>
          <a:bodyPr>
            <a:normAutofit/>
          </a:bodyPr>
          <a:lstStyle/>
          <a:p>
            <a:pPr algn="ctr"/>
            <a:r>
              <a:rPr lang="en-US" altLang="en-US" sz="4000" dirty="0"/>
              <a:t>Gathering the data</a:t>
            </a:r>
          </a:p>
        </p:txBody>
      </p:sp>
      <p:sp>
        <p:nvSpPr>
          <p:cNvPr id="14338" name="Rectangle 2"/>
          <p:cNvSpPr>
            <a:spLocks noGrp="1" noChangeArrowheads="1"/>
          </p:cNvSpPr>
          <p:nvPr>
            <p:ph idx="1"/>
          </p:nvPr>
        </p:nvSpPr>
        <p:spPr>
          <a:xfrm>
            <a:off x="533400" y="1450664"/>
            <a:ext cx="8431845" cy="3500760"/>
          </a:xfrm>
        </p:spPr>
        <p:txBody>
          <a:bodyPr>
            <a:normAutofit lnSpcReduction="10000"/>
          </a:bodyPr>
          <a:lstStyle/>
          <a:p>
            <a:pPr>
              <a:lnSpc>
                <a:spcPct val="90000"/>
              </a:lnSpc>
              <a:spcBef>
                <a:spcPct val="80000"/>
              </a:spcBef>
              <a:buFont typeface="Webdings" pitchFamily="18" charset="2"/>
              <a:buChar char="4"/>
            </a:pPr>
            <a:r>
              <a:rPr lang="en-US" altLang="en-US" sz="1950" dirty="0"/>
              <a:t>Data comes from all public databases</a:t>
            </a:r>
          </a:p>
          <a:p>
            <a:pPr>
              <a:lnSpc>
                <a:spcPct val="90000"/>
              </a:lnSpc>
              <a:spcBef>
                <a:spcPct val="80000"/>
              </a:spcBef>
              <a:buFont typeface="Webdings" pitchFamily="18" charset="2"/>
              <a:buChar char="4"/>
            </a:pPr>
            <a:r>
              <a:rPr lang="en-US" altLang="en-US" sz="1950" dirty="0"/>
              <a:t>Election results at precinct-by-precinct level come from official county registrar of voters websites</a:t>
            </a:r>
          </a:p>
          <a:p>
            <a:pPr>
              <a:lnSpc>
                <a:spcPct val="90000"/>
              </a:lnSpc>
              <a:spcBef>
                <a:spcPts val="1350"/>
              </a:spcBef>
              <a:buFont typeface="Webdings" pitchFamily="18" charset="2"/>
              <a:buChar char="4"/>
            </a:pPr>
            <a:r>
              <a:rPr lang="en-US" altLang="en-US" sz="1950" dirty="0"/>
              <a:t>Data on the ethnicity of voters comes from either official county records:</a:t>
            </a:r>
          </a:p>
          <a:p>
            <a:pPr lvl="1">
              <a:lnSpc>
                <a:spcPct val="90000"/>
              </a:lnSpc>
              <a:spcBef>
                <a:spcPts val="450"/>
              </a:spcBef>
              <a:buFont typeface="Webdings" pitchFamily="18" charset="2"/>
              <a:buChar char="4"/>
            </a:pPr>
            <a:r>
              <a:rPr lang="en-US" altLang="en-US" sz="1650" dirty="0"/>
              <a:t>In former Section 5 jurisdictions race is recorded</a:t>
            </a:r>
          </a:p>
          <a:p>
            <a:pPr lvl="1">
              <a:lnSpc>
                <a:spcPct val="90000"/>
              </a:lnSpc>
              <a:spcBef>
                <a:spcPts val="450"/>
              </a:spcBef>
              <a:buFont typeface="Webdings" pitchFamily="18" charset="2"/>
              <a:buChar char="4"/>
            </a:pPr>
            <a:r>
              <a:rPr lang="en-US" altLang="en-US" sz="1650" dirty="0"/>
              <a:t>In non-Section 5 areas, we use surname lists or census data</a:t>
            </a:r>
          </a:p>
          <a:p>
            <a:pPr>
              <a:lnSpc>
                <a:spcPct val="90000"/>
              </a:lnSpc>
              <a:spcBef>
                <a:spcPct val="80000"/>
              </a:spcBef>
              <a:buFont typeface="Webdings" pitchFamily="18" charset="2"/>
              <a:buChar char="4"/>
            </a:pPr>
            <a:r>
              <a:rPr lang="en-US" altLang="en-US" sz="1950" dirty="0"/>
              <a:t>Start by looking at endogenous elections – those being challenged by the lawsuit (e.g. city council…)</a:t>
            </a:r>
          </a:p>
          <a:p>
            <a:pPr>
              <a:lnSpc>
                <a:spcPct val="90000"/>
              </a:lnSpc>
              <a:spcBef>
                <a:spcPct val="80000"/>
              </a:spcBef>
              <a:buFont typeface="Webdings" pitchFamily="18" charset="2"/>
              <a:buChar char="4"/>
            </a:pPr>
            <a:r>
              <a:rPr lang="en-US" altLang="en-US" sz="1950" dirty="0"/>
              <a:t>Best analysis will also bring in exogenous elections</a:t>
            </a:r>
          </a:p>
        </p:txBody>
      </p:sp>
      <p:sp>
        <p:nvSpPr>
          <p:cNvPr id="7" name="Slide Number Placeholder 5"/>
          <p:cNvSpPr>
            <a:spLocks noGrp="1"/>
          </p:cNvSpPr>
          <p:nvPr>
            <p:ph type="sldNum" sz="quarter" idx="12"/>
          </p:nvPr>
        </p:nvSpPr>
        <p:spPr/>
        <p:txBody>
          <a:bodyPr>
            <a:normAutofit/>
          </a:bodyPr>
          <a:lstStyle/>
          <a:p>
            <a:fld id="{54D1BE74-608A-4A76-948C-0A700733031A}" type="slidenum">
              <a:rPr lang="en-US" altLang="en-US"/>
              <a:pPr/>
              <a:t>13</a:t>
            </a:fld>
            <a:endParaRPr lang="en-US" altLang="en-US"/>
          </a:p>
        </p:txBody>
      </p:sp>
    </p:spTree>
    <p:extLst>
      <p:ext uri="{BB962C8B-B14F-4D97-AF65-F5344CB8AC3E}">
        <p14:creationId xmlns:p14="http://schemas.microsoft.com/office/powerpoint/2010/main" val="3946872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1A3E7-0473-6C12-D39D-EF15297F1E4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C34A60A-2B54-9D95-93B7-A33061BE3A15}"/>
              </a:ext>
            </a:extLst>
          </p:cNvPr>
          <p:cNvSpPr>
            <a:spLocks noGrp="1"/>
          </p:cNvSpPr>
          <p:nvPr>
            <p:ph type="title"/>
          </p:nvPr>
        </p:nvSpPr>
        <p:spPr>
          <a:xfrm>
            <a:off x="436959" y="214954"/>
            <a:ext cx="8392031" cy="527997"/>
          </a:xfrm>
        </p:spPr>
        <p:txBody>
          <a:bodyPr>
            <a:noAutofit/>
          </a:bodyPr>
          <a:lstStyle/>
          <a:p>
            <a:pPr algn="ctr"/>
            <a:r>
              <a:rPr lang="en-US" sz="4000" dirty="0"/>
              <a:t>Example of final products</a:t>
            </a:r>
          </a:p>
        </p:txBody>
      </p:sp>
      <p:sp>
        <p:nvSpPr>
          <p:cNvPr id="4" name="Slide Number Placeholder 3">
            <a:extLst>
              <a:ext uri="{FF2B5EF4-FFF2-40B4-BE49-F238E27FC236}">
                <a16:creationId xmlns:a16="http://schemas.microsoft.com/office/drawing/2014/main" id="{29231FF6-848E-BE39-C9CE-815635CD3A6F}"/>
              </a:ext>
            </a:extLst>
          </p:cNvPr>
          <p:cNvSpPr>
            <a:spLocks noGrp="1"/>
          </p:cNvSpPr>
          <p:nvPr>
            <p:ph type="sldNum" sz="quarter" idx="12"/>
          </p:nvPr>
        </p:nvSpPr>
        <p:spPr/>
        <p:txBody>
          <a:bodyPr>
            <a:normAutofit/>
          </a:bodyPr>
          <a:lstStyle/>
          <a:p>
            <a:fld id="{10397DDE-67A1-4685-8C13-36BD6FA25BF1}" type="slidenum">
              <a:rPr lang="en-US" smtClean="0"/>
              <a:t>14</a:t>
            </a:fld>
            <a:endParaRPr lang="en-US"/>
          </a:p>
        </p:txBody>
      </p:sp>
      <p:pic>
        <p:nvPicPr>
          <p:cNvPr id="1030" name="Picture 6" descr="Plot object">
            <a:extLst>
              <a:ext uri="{FF2B5EF4-FFF2-40B4-BE49-F238E27FC236}">
                <a16:creationId xmlns:a16="http://schemas.microsoft.com/office/drawing/2014/main" id="{2CA858D4-37D8-29B1-CDAA-129D974B9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54" y="867489"/>
            <a:ext cx="7666892" cy="4061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136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DE7B5-4AB6-A085-4DEA-3A1D41CC12F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34AB6A0-24FF-33BC-4C68-E6541E14D1FB}"/>
              </a:ext>
            </a:extLst>
          </p:cNvPr>
          <p:cNvSpPr>
            <a:spLocks noGrp="1"/>
          </p:cNvSpPr>
          <p:nvPr>
            <p:ph type="title"/>
          </p:nvPr>
        </p:nvSpPr>
        <p:spPr>
          <a:xfrm>
            <a:off x="436959" y="214954"/>
            <a:ext cx="8392031" cy="527997"/>
          </a:xfrm>
        </p:spPr>
        <p:txBody>
          <a:bodyPr>
            <a:noAutofit/>
          </a:bodyPr>
          <a:lstStyle/>
          <a:p>
            <a:pPr algn="ctr"/>
            <a:r>
              <a:rPr lang="en-US" sz="4000" dirty="0"/>
              <a:t>Example of final products</a:t>
            </a:r>
          </a:p>
        </p:txBody>
      </p:sp>
      <p:sp>
        <p:nvSpPr>
          <p:cNvPr id="4" name="Slide Number Placeholder 3">
            <a:extLst>
              <a:ext uri="{FF2B5EF4-FFF2-40B4-BE49-F238E27FC236}">
                <a16:creationId xmlns:a16="http://schemas.microsoft.com/office/drawing/2014/main" id="{10FD6E83-A512-0C03-8849-5171D52AAF0D}"/>
              </a:ext>
            </a:extLst>
          </p:cNvPr>
          <p:cNvSpPr>
            <a:spLocks noGrp="1"/>
          </p:cNvSpPr>
          <p:nvPr>
            <p:ph type="sldNum" sz="quarter" idx="12"/>
          </p:nvPr>
        </p:nvSpPr>
        <p:spPr/>
        <p:txBody>
          <a:bodyPr>
            <a:normAutofit/>
          </a:bodyPr>
          <a:lstStyle/>
          <a:p>
            <a:fld id="{10397DDE-67A1-4685-8C13-36BD6FA25BF1}" type="slidenum">
              <a:rPr lang="en-US" smtClean="0"/>
              <a:t>15</a:t>
            </a:fld>
            <a:endParaRPr lang="en-US"/>
          </a:p>
        </p:txBody>
      </p:sp>
      <p:graphicFrame>
        <p:nvGraphicFramePr>
          <p:cNvPr id="6" name="Table 5">
            <a:extLst>
              <a:ext uri="{FF2B5EF4-FFF2-40B4-BE49-F238E27FC236}">
                <a16:creationId xmlns:a16="http://schemas.microsoft.com/office/drawing/2014/main" id="{B33C7721-16E9-276C-AD9E-9653106092A8}"/>
              </a:ext>
            </a:extLst>
          </p:cNvPr>
          <p:cNvGraphicFramePr>
            <a:graphicFrameLocks noGrp="1"/>
          </p:cNvGraphicFramePr>
          <p:nvPr>
            <p:extLst>
              <p:ext uri="{D42A27DB-BD31-4B8C-83A1-F6EECF244321}">
                <p14:modId xmlns:p14="http://schemas.microsoft.com/office/powerpoint/2010/main" val="4203654580"/>
              </p:ext>
            </p:extLst>
          </p:nvPr>
        </p:nvGraphicFramePr>
        <p:xfrm>
          <a:off x="885093" y="1617785"/>
          <a:ext cx="7373814" cy="1790582"/>
        </p:xfrm>
        <a:graphic>
          <a:graphicData uri="http://schemas.openxmlformats.org/drawingml/2006/table">
            <a:tbl>
              <a:tblPr/>
              <a:tblGrid>
                <a:gridCol w="1053402">
                  <a:extLst>
                    <a:ext uri="{9D8B030D-6E8A-4147-A177-3AD203B41FA5}">
                      <a16:colId xmlns:a16="http://schemas.microsoft.com/office/drawing/2014/main" val="1985372324"/>
                    </a:ext>
                  </a:extLst>
                </a:gridCol>
                <a:gridCol w="1053402">
                  <a:extLst>
                    <a:ext uri="{9D8B030D-6E8A-4147-A177-3AD203B41FA5}">
                      <a16:colId xmlns:a16="http://schemas.microsoft.com/office/drawing/2014/main" val="2967453842"/>
                    </a:ext>
                  </a:extLst>
                </a:gridCol>
                <a:gridCol w="1053402">
                  <a:extLst>
                    <a:ext uri="{9D8B030D-6E8A-4147-A177-3AD203B41FA5}">
                      <a16:colId xmlns:a16="http://schemas.microsoft.com/office/drawing/2014/main" val="3596057111"/>
                    </a:ext>
                  </a:extLst>
                </a:gridCol>
                <a:gridCol w="1053402">
                  <a:extLst>
                    <a:ext uri="{9D8B030D-6E8A-4147-A177-3AD203B41FA5}">
                      <a16:colId xmlns:a16="http://schemas.microsoft.com/office/drawing/2014/main" val="338125473"/>
                    </a:ext>
                  </a:extLst>
                </a:gridCol>
                <a:gridCol w="1053402">
                  <a:extLst>
                    <a:ext uri="{9D8B030D-6E8A-4147-A177-3AD203B41FA5}">
                      <a16:colId xmlns:a16="http://schemas.microsoft.com/office/drawing/2014/main" val="3764089518"/>
                    </a:ext>
                  </a:extLst>
                </a:gridCol>
                <a:gridCol w="1053402">
                  <a:extLst>
                    <a:ext uri="{9D8B030D-6E8A-4147-A177-3AD203B41FA5}">
                      <a16:colId xmlns:a16="http://schemas.microsoft.com/office/drawing/2014/main" val="985296293"/>
                    </a:ext>
                  </a:extLst>
                </a:gridCol>
                <a:gridCol w="1053402">
                  <a:extLst>
                    <a:ext uri="{9D8B030D-6E8A-4147-A177-3AD203B41FA5}">
                      <a16:colId xmlns:a16="http://schemas.microsoft.com/office/drawing/2014/main" val="1278471931"/>
                    </a:ext>
                  </a:extLst>
                </a:gridCol>
              </a:tblGrid>
              <a:tr h="808892">
                <a:tc>
                  <a:txBody>
                    <a:bodyPr/>
                    <a:lstStyle/>
                    <a:p>
                      <a:pPr algn="l" fontAlgn="ctr">
                        <a:buNone/>
                      </a:pPr>
                      <a:r>
                        <a:rPr lang="en-US" sz="1600" b="1" i="0" u="none" strike="noStrike">
                          <a:solidFill>
                            <a:srgbClr val="000000"/>
                          </a:solidFill>
                          <a:effectLst/>
                          <a:latin typeface="Times New Roman" panose="02020603050405020304" pitchFamily="18" charset="0"/>
                        </a:rPr>
                        <a:t>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600" b="1" i="0" u="none" strike="noStrike">
                          <a:solidFill>
                            <a:srgbClr val="000000"/>
                          </a:solidFill>
                          <a:effectLst/>
                          <a:latin typeface="Times New Roman" panose="02020603050405020304" pitchFamily="18" charset="0"/>
                        </a:rPr>
                        <a:t>Office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600" b="1" i="0" u="none" strike="noStrike">
                          <a:solidFill>
                            <a:srgbClr val="000000"/>
                          </a:solidFill>
                          <a:effectLst/>
                          <a:latin typeface="Times New Roman" panose="02020603050405020304" pitchFamily="18" charset="0"/>
                        </a:rPr>
                        <a:t>Candidate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a:solidFill>
                            <a:srgbClr val="000000"/>
                          </a:solidFill>
                          <a:effectLst/>
                          <a:latin typeface="Times New Roman" panose="02020603050405020304" pitchFamily="18" charset="0"/>
                        </a:rPr>
                        <a:t>Iterative - White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dirty="0">
                          <a:solidFill>
                            <a:srgbClr val="000000"/>
                          </a:solidFill>
                          <a:effectLst/>
                          <a:latin typeface="Times New Roman" panose="02020603050405020304" pitchFamily="18" charset="0"/>
                        </a:rPr>
                        <a:t>Iterative - All 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dirty="0" err="1">
                          <a:solidFill>
                            <a:srgbClr val="000000"/>
                          </a:solidFill>
                          <a:effectLst/>
                          <a:latin typeface="Times New Roman" panose="02020603050405020304" pitchFamily="18" charset="0"/>
                        </a:rPr>
                        <a:t>RxC</a:t>
                      </a:r>
                      <a:r>
                        <a:rPr lang="en-US" sz="1600" b="1" i="0" u="none" strike="noStrike" dirty="0">
                          <a:solidFill>
                            <a:srgbClr val="000000"/>
                          </a:solidFill>
                          <a:effectLst/>
                          <a:latin typeface="Times New Roman" panose="02020603050405020304" pitchFamily="18" charset="0"/>
                        </a:rPr>
                        <a:t> - White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1" i="0" u="none" strike="noStrike">
                          <a:solidFill>
                            <a:srgbClr val="000000"/>
                          </a:solidFill>
                          <a:effectLst/>
                          <a:latin typeface="Times New Roman" panose="02020603050405020304" pitchFamily="18" charset="0"/>
                        </a:rPr>
                        <a:t>RxC - All 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8877712"/>
                  </a:ext>
                </a:extLst>
              </a:tr>
              <a:tr h="490845">
                <a:tc rowSpan="2">
                  <a:txBody>
                    <a:bodyPr/>
                    <a:lstStyle/>
                    <a:p>
                      <a:pPr algn="l" fontAlgn="ctr">
                        <a:buNone/>
                      </a:pPr>
                      <a:r>
                        <a:rPr lang="en-US" sz="1600" b="0" i="0" u="none" strike="noStrike">
                          <a:solidFill>
                            <a:srgbClr val="000000"/>
                          </a:solidFill>
                          <a:effectLst/>
                          <a:latin typeface="Times New Roman" panose="02020603050405020304" pitchFamily="18" charset="0"/>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l" fontAlgn="ctr">
                        <a:buNone/>
                      </a:pPr>
                      <a:r>
                        <a:rPr lang="en-US" sz="1600" b="0" i="0" u="none" strike="noStrike" dirty="0">
                          <a:solidFill>
                            <a:srgbClr val="000000"/>
                          </a:solidFill>
                          <a:effectLst/>
                          <a:latin typeface="Times New Roman" panose="02020603050405020304" pitchFamily="18" charset="0"/>
                        </a:rPr>
                        <a:t>President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600" b="0" i="0" u="none" strike="noStrike" dirty="0">
                          <a:solidFill>
                            <a:srgbClr val="000000"/>
                          </a:solidFill>
                          <a:effectLst/>
                          <a:latin typeface="Times New Roman" panose="02020603050405020304" pitchFamily="18" charset="0"/>
                        </a:rPr>
                        <a:t>Harris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0" i="0" u="none" strike="noStrike">
                          <a:solidFill>
                            <a:srgbClr val="9C0006"/>
                          </a:solidFill>
                          <a:effectLst/>
                          <a:latin typeface="Times New Roman" panose="02020603050405020304" pitchFamily="18" charset="0"/>
                        </a:rPr>
                        <a:t>12.13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buNone/>
                      </a:pPr>
                      <a:r>
                        <a:rPr lang="en-US" sz="1600" b="0" i="0" u="none" strike="noStrike">
                          <a:solidFill>
                            <a:srgbClr val="006100"/>
                          </a:solidFill>
                          <a:effectLst/>
                          <a:latin typeface="Times New Roman" panose="02020603050405020304" pitchFamily="18" charset="0"/>
                        </a:rPr>
                        <a:t>59.86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buNone/>
                      </a:pPr>
                      <a:r>
                        <a:rPr lang="en-US" sz="1600" b="0" i="0" u="none" strike="noStrike" dirty="0">
                          <a:solidFill>
                            <a:srgbClr val="9C0006"/>
                          </a:solidFill>
                          <a:effectLst/>
                          <a:latin typeface="Times New Roman" panose="02020603050405020304" pitchFamily="18" charset="0"/>
                        </a:rPr>
                        <a:t>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buNone/>
                      </a:pPr>
                      <a:r>
                        <a:rPr lang="en-US" sz="1600" b="0" i="0" u="none" strike="noStrike" dirty="0">
                          <a:solidFill>
                            <a:srgbClr val="006100"/>
                          </a:solidFill>
                          <a:effectLst/>
                          <a:latin typeface="Times New Roman" panose="02020603050405020304" pitchFamily="18" charset="0"/>
                        </a:rPr>
                        <a:t>65.61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902901143"/>
                  </a:ext>
                </a:extLst>
              </a:tr>
              <a:tr h="490845">
                <a:tc vMerge="1">
                  <a:txBody>
                    <a:bodyPr/>
                    <a:lstStyle/>
                    <a:p>
                      <a:endParaRPr lang="en-US"/>
                    </a:p>
                  </a:txBody>
                  <a:tcPr/>
                </a:tc>
                <a:tc vMerge="1">
                  <a:txBody>
                    <a:bodyPr/>
                    <a:lstStyle/>
                    <a:p>
                      <a:endParaRPr lang="en-US"/>
                    </a:p>
                  </a:txBody>
                  <a:tcPr/>
                </a:tc>
                <a:tc>
                  <a:txBody>
                    <a:bodyPr/>
                    <a:lstStyle/>
                    <a:p>
                      <a:pPr algn="l" fontAlgn="ctr">
                        <a:buNone/>
                      </a:pPr>
                      <a:r>
                        <a:rPr lang="en-US" sz="1600" b="0" i="0" u="none" strike="noStrike">
                          <a:solidFill>
                            <a:srgbClr val="000000"/>
                          </a:solidFill>
                          <a:effectLst/>
                          <a:latin typeface="Times New Roman" panose="02020603050405020304" pitchFamily="18" charset="0"/>
                        </a:rPr>
                        <a:t>Trump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600" b="0" i="0" u="none" strike="noStrike">
                          <a:solidFill>
                            <a:srgbClr val="006100"/>
                          </a:solidFill>
                          <a:effectLst/>
                          <a:latin typeface="Times New Roman" panose="02020603050405020304" pitchFamily="18" charset="0"/>
                        </a:rPr>
                        <a:t>87.73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buNone/>
                      </a:pPr>
                      <a:r>
                        <a:rPr lang="en-US" sz="1600" b="0" i="0" u="none" strike="noStrike">
                          <a:solidFill>
                            <a:srgbClr val="9C0006"/>
                          </a:solidFill>
                          <a:effectLst/>
                          <a:latin typeface="Times New Roman" panose="02020603050405020304" pitchFamily="18" charset="0"/>
                        </a:rPr>
                        <a:t>40.16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buNone/>
                      </a:pPr>
                      <a:r>
                        <a:rPr lang="en-US" sz="1600" b="0" i="0" u="none" strike="noStrike" dirty="0">
                          <a:solidFill>
                            <a:srgbClr val="006100"/>
                          </a:solidFill>
                          <a:effectLst/>
                          <a:latin typeface="Times New Roman" panose="02020603050405020304" pitchFamily="18" charset="0"/>
                        </a:rPr>
                        <a:t>91.41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buNone/>
                      </a:pPr>
                      <a:r>
                        <a:rPr lang="en-US" sz="1600" b="0" i="0" u="none" strike="noStrike" dirty="0">
                          <a:solidFill>
                            <a:srgbClr val="9C0006"/>
                          </a:solidFill>
                          <a:effectLst/>
                          <a:latin typeface="Times New Roman" panose="02020603050405020304" pitchFamily="18" charset="0"/>
                        </a:rPr>
                        <a:t>34.39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555678869"/>
                  </a:ext>
                </a:extLst>
              </a:tr>
            </a:tbl>
          </a:graphicData>
        </a:graphic>
      </p:graphicFrame>
    </p:spTree>
    <p:extLst>
      <p:ext uri="{BB962C8B-B14F-4D97-AF65-F5344CB8AC3E}">
        <p14:creationId xmlns:p14="http://schemas.microsoft.com/office/powerpoint/2010/main" val="1546304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5BF37-EA69-0A95-3317-B55024A3ACF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8671C7D-86D9-5B5D-325D-97C0D850D6AD}"/>
              </a:ext>
            </a:extLst>
          </p:cNvPr>
          <p:cNvSpPr>
            <a:spLocks noGrp="1"/>
          </p:cNvSpPr>
          <p:nvPr>
            <p:ph type="title"/>
          </p:nvPr>
        </p:nvSpPr>
        <p:spPr>
          <a:xfrm>
            <a:off x="436959" y="214954"/>
            <a:ext cx="8392031" cy="527997"/>
          </a:xfrm>
        </p:spPr>
        <p:txBody>
          <a:bodyPr>
            <a:noAutofit/>
          </a:bodyPr>
          <a:lstStyle/>
          <a:p>
            <a:pPr algn="ctr"/>
            <a:r>
              <a:rPr lang="en-US" sz="4000" dirty="0"/>
              <a:t>Example of final products</a:t>
            </a:r>
          </a:p>
        </p:txBody>
      </p:sp>
      <p:sp>
        <p:nvSpPr>
          <p:cNvPr id="4" name="Slide Number Placeholder 3">
            <a:extLst>
              <a:ext uri="{FF2B5EF4-FFF2-40B4-BE49-F238E27FC236}">
                <a16:creationId xmlns:a16="http://schemas.microsoft.com/office/drawing/2014/main" id="{9512F55F-1546-3B90-10DA-5C47F15FF24A}"/>
              </a:ext>
            </a:extLst>
          </p:cNvPr>
          <p:cNvSpPr>
            <a:spLocks noGrp="1"/>
          </p:cNvSpPr>
          <p:nvPr>
            <p:ph type="sldNum" sz="quarter" idx="12"/>
          </p:nvPr>
        </p:nvSpPr>
        <p:spPr/>
        <p:txBody>
          <a:bodyPr>
            <a:normAutofit/>
          </a:bodyPr>
          <a:lstStyle/>
          <a:p>
            <a:fld id="{10397DDE-67A1-4685-8C13-36BD6FA25BF1}" type="slidenum">
              <a:rPr lang="en-US" smtClean="0"/>
              <a:t>16</a:t>
            </a:fld>
            <a:endParaRPr lang="en-US"/>
          </a:p>
        </p:txBody>
      </p:sp>
      <p:pic>
        <p:nvPicPr>
          <p:cNvPr id="1026" name="Picture 2" descr="Plot object">
            <a:extLst>
              <a:ext uri="{FF2B5EF4-FFF2-40B4-BE49-F238E27FC236}">
                <a16:creationId xmlns:a16="http://schemas.microsoft.com/office/drawing/2014/main" id="{16C873C2-03D1-CC58-EFE3-F4624B2EB0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9684" y="936468"/>
            <a:ext cx="5984631" cy="420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3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27AAE-32FC-E444-E4FC-63139781EE7D}"/>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BEFAC92-AEED-48E3-5876-3938CFD9D2AC}"/>
              </a:ext>
            </a:extLst>
          </p:cNvPr>
          <p:cNvSpPr>
            <a:spLocks noGrp="1"/>
          </p:cNvSpPr>
          <p:nvPr>
            <p:ph type="title"/>
          </p:nvPr>
        </p:nvSpPr>
        <p:spPr>
          <a:xfrm>
            <a:off x="436959" y="214954"/>
            <a:ext cx="8392031" cy="527997"/>
          </a:xfrm>
        </p:spPr>
        <p:txBody>
          <a:bodyPr>
            <a:noAutofit/>
          </a:bodyPr>
          <a:lstStyle/>
          <a:p>
            <a:pPr algn="ctr"/>
            <a:r>
              <a:rPr lang="en-US" sz="4000" dirty="0"/>
              <a:t>Example of final products</a:t>
            </a:r>
          </a:p>
        </p:txBody>
      </p:sp>
      <p:sp>
        <p:nvSpPr>
          <p:cNvPr id="4" name="Slide Number Placeholder 3">
            <a:extLst>
              <a:ext uri="{FF2B5EF4-FFF2-40B4-BE49-F238E27FC236}">
                <a16:creationId xmlns:a16="http://schemas.microsoft.com/office/drawing/2014/main" id="{EED6DECB-0297-09DA-BAC8-C6A760E74D4C}"/>
              </a:ext>
            </a:extLst>
          </p:cNvPr>
          <p:cNvSpPr>
            <a:spLocks noGrp="1"/>
          </p:cNvSpPr>
          <p:nvPr>
            <p:ph type="sldNum" sz="quarter" idx="12"/>
          </p:nvPr>
        </p:nvSpPr>
        <p:spPr/>
        <p:txBody>
          <a:bodyPr>
            <a:normAutofit/>
          </a:bodyPr>
          <a:lstStyle/>
          <a:p>
            <a:fld id="{10397DDE-67A1-4685-8C13-36BD6FA25BF1}" type="slidenum">
              <a:rPr lang="en-US" smtClean="0"/>
              <a:t>17</a:t>
            </a:fld>
            <a:endParaRPr lang="en-US"/>
          </a:p>
        </p:txBody>
      </p:sp>
      <p:graphicFrame>
        <p:nvGraphicFramePr>
          <p:cNvPr id="3" name="Table 2">
            <a:extLst>
              <a:ext uri="{FF2B5EF4-FFF2-40B4-BE49-F238E27FC236}">
                <a16:creationId xmlns:a16="http://schemas.microsoft.com/office/drawing/2014/main" id="{90B39126-828E-122F-42F5-CC394F05F6E8}"/>
              </a:ext>
            </a:extLst>
          </p:cNvPr>
          <p:cNvGraphicFramePr>
            <a:graphicFrameLocks noGrp="1"/>
          </p:cNvGraphicFramePr>
          <p:nvPr>
            <p:extLst>
              <p:ext uri="{D42A27DB-BD31-4B8C-83A1-F6EECF244321}">
                <p14:modId xmlns:p14="http://schemas.microsoft.com/office/powerpoint/2010/main" val="3587834596"/>
              </p:ext>
            </p:extLst>
          </p:nvPr>
        </p:nvGraphicFramePr>
        <p:xfrm>
          <a:off x="436962" y="1358455"/>
          <a:ext cx="8421288" cy="2153865"/>
        </p:xfrm>
        <a:graphic>
          <a:graphicData uri="http://schemas.openxmlformats.org/drawingml/2006/table">
            <a:tbl>
              <a:tblPr/>
              <a:tblGrid>
                <a:gridCol w="618117">
                  <a:extLst>
                    <a:ext uri="{9D8B030D-6E8A-4147-A177-3AD203B41FA5}">
                      <a16:colId xmlns:a16="http://schemas.microsoft.com/office/drawing/2014/main" val="3290808385"/>
                    </a:ext>
                  </a:extLst>
                </a:gridCol>
                <a:gridCol w="726831">
                  <a:extLst>
                    <a:ext uri="{9D8B030D-6E8A-4147-A177-3AD203B41FA5}">
                      <a16:colId xmlns:a16="http://schemas.microsoft.com/office/drawing/2014/main" val="2431653150"/>
                    </a:ext>
                  </a:extLst>
                </a:gridCol>
                <a:gridCol w="920763">
                  <a:extLst>
                    <a:ext uri="{9D8B030D-6E8A-4147-A177-3AD203B41FA5}">
                      <a16:colId xmlns:a16="http://schemas.microsoft.com/office/drawing/2014/main" val="3417228643"/>
                    </a:ext>
                  </a:extLst>
                </a:gridCol>
                <a:gridCol w="755237">
                  <a:extLst>
                    <a:ext uri="{9D8B030D-6E8A-4147-A177-3AD203B41FA5}">
                      <a16:colId xmlns:a16="http://schemas.microsoft.com/office/drawing/2014/main" val="3857139503"/>
                    </a:ext>
                  </a:extLst>
                </a:gridCol>
                <a:gridCol w="755237">
                  <a:extLst>
                    <a:ext uri="{9D8B030D-6E8A-4147-A177-3AD203B41FA5}">
                      <a16:colId xmlns:a16="http://schemas.microsoft.com/office/drawing/2014/main" val="4249857274"/>
                    </a:ext>
                  </a:extLst>
                </a:gridCol>
                <a:gridCol w="755237">
                  <a:extLst>
                    <a:ext uri="{9D8B030D-6E8A-4147-A177-3AD203B41FA5}">
                      <a16:colId xmlns:a16="http://schemas.microsoft.com/office/drawing/2014/main" val="1720459601"/>
                    </a:ext>
                  </a:extLst>
                </a:gridCol>
                <a:gridCol w="755237">
                  <a:extLst>
                    <a:ext uri="{9D8B030D-6E8A-4147-A177-3AD203B41FA5}">
                      <a16:colId xmlns:a16="http://schemas.microsoft.com/office/drawing/2014/main" val="2980977128"/>
                    </a:ext>
                  </a:extLst>
                </a:gridCol>
                <a:gridCol w="113681">
                  <a:extLst>
                    <a:ext uri="{9D8B030D-6E8A-4147-A177-3AD203B41FA5}">
                      <a16:colId xmlns:a16="http://schemas.microsoft.com/office/drawing/2014/main" val="4058278837"/>
                    </a:ext>
                  </a:extLst>
                </a:gridCol>
                <a:gridCol w="755237">
                  <a:extLst>
                    <a:ext uri="{9D8B030D-6E8A-4147-A177-3AD203B41FA5}">
                      <a16:colId xmlns:a16="http://schemas.microsoft.com/office/drawing/2014/main" val="677996294"/>
                    </a:ext>
                  </a:extLst>
                </a:gridCol>
                <a:gridCol w="755237">
                  <a:extLst>
                    <a:ext uri="{9D8B030D-6E8A-4147-A177-3AD203B41FA5}">
                      <a16:colId xmlns:a16="http://schemas.microsoft.com/office/drawing/2014/main" val="40832278"/>
                    </a:ext>
                  </a:extLst>
                </a:gridCol>
                <a:gridCol w="755237">
                  <a:extLst>
                    <a:ext uri="{9D8B030D-6E8A-4147-A177-3AD203B41FA5}">
                      <a16:colId xmlns:a16="http://schemas.microsoft.com/office/drawing/2014/main" val="3866559675"/>
                    </a:ext>
                  </a:extLst>
                </a:gridCol>
                <a:gridCol w="755237">
                  <a:extLst>
                    <a:ext uri="{9D8B030D-6E8A-4147-A177-3AD203B41FA5}">
                      <a16:colId xmlns:a16="http://schemas.microsoft.com/office/drawing/2014/main" val="1929840474"/>
                    </a:ext>
                  </a:extLst>
                </a:gridCol>
              </a:tblGrid>
              <a:tr h="947251">
                <a:tc>
                  <a:txBody>
                    <a:bodyPr/>
                    <a:lstStyle/>
                    <a:p>
                      <a:pPr algn="l" fontAlgn="b">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Year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US" sz="1400" b="1" i="0" u="none" strike="noStrike" dirty="0">
                          <a:solidFill>
                            <a:srgbClr val="000000"/>
                          </a:solidFill>
                          <a:effectLst/>
                          <a:latin typeface="Times New Roman" panose="02020603050405020304" pitchFamily="18" charset="0"/>
                          <a:cs typeface="Times New Roman" panose="02020603050405020304" pitchFamily="18" charset="0"/>
                        </a:rPr>
                        <a:t>Office</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Candidate</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Iterative - White [Lower]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1" i="0" u="none" strike="noStrike" dirty="0">
                          <a:solidFill>
                            <a:srgbClr val="000000"/>
                          </a:solidFill>
                          <a:effectLst/>
                          <a:latin typeface="Times New Roman" panose="02020603050405020304" pitchFamily="18" charset="0"/>
                          <a:cs typeface="Times New Roman" panose="02020603050405020304" pitchFamily="18" charset="0"/>
                        </a:rPr>
                        <a:t>Iterative - White [Upper]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Iterative - Other [Lower]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Iterative - Other [Upper]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RxC - White [Lower]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RxC - White [Upper]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1" i="0" u="none" strike="noStrike">
                          <a:solidFill>
                            <a:srgbClr val="000000"/>
                          </a:solidFill>
                          <a:effectLst/>
                          <a:latin typeface="Times New Roman" panose="02020603050405020304" pitchFamily="18" charset="0"/>
                          <a:cs typeface="Times New Roman" panose="02020603050405020304" pitchFamily="18" charset="0"/>
                        </a:rPr>
                        <a:t>RxC - Other [Lower]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1" i="0" u="none" strike="noStrike" dirty="0" err="1">
                          <a:solidFill>
                            <a:srgbClr val="000000"/>
                          </a:solidFill>
                          <a:effectLst/>
                          <a:latin typeface="Times New Roman" panose="02020603050405020304" pitchFamily="18" charset="0"/>
                          <a:cs typeface="Times New Roman" panose="02020603050405020304" pitchFamily="18" charset="0"/>
                        </a:rPr>
                        <a:t>RxC</a:t>
                      </a:r>
                      <a:r>
                        <a:rPr lang="en-US" sz="1400" b="1" i="0" u="none" strike="noStrike" dirty="0">
                          <a:solidFill>
                            <a:srgbClr val="000000"/>
                          </a:solidFill>
                          <a:effectLst/>
                          <a:latin typeface="Times New Roman" panose="02020603050405020304" pitchFamily="18" charset="0"/>
                          <a:cs typeface="Times New Roman" panose="02020603050405020304" pitchFamily="18" charset="0"/>
                        </a:rPr>
                        <a:t> - Other [Upper]</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0496478"/>
                  </a:ext>
                </a:extLst>
              </a:tr>
              <a:tr h="603307">
                <a:tc rowSpan="2">
                  <a:txBody>
                    <a:bodyPr/>
                    <a:lstStyle/>
                    <a:p>
                      <a:pPr algn="l"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2024</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President</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Harris</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10.01</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14.34</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55.85</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62.96</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6.2</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11.26</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61.29</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69.48</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055224"/>
                  </a:ext>
                </a:extLst>
              </a:tr>
              <a:tr h="603307">
                <a:tc vMerge="1">
                  <a:txBody>
                    <a:bodyPr/>
                    <a:lstStyle/>
                    <a:p>
                      <a:endParaRPr lang="en-US"/>
                    </a:p>
                  </a:txBody>
                  <a:tcPr/>
                </a:tc>
                <a:tc vMerge="1">
                  <a:txBody>
                    <a:bodyPr/>
                    <a:lstStyle/>
                    <a:p>
                      <a:endParaRPr lang="en-US"/>
                    </a:p>
                  </a:txBody>
                  <a:tcPr/>
                </a:tc>
                <a:tc>
                  <a:txBody>
                    <a:bodyPr/>
                    <a:lstStyle/>
                    <a:p>
                      <a:pPr algn="l" fontAlgn="b">
                        <a:buNone/>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Trump</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85.61</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90.32</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37.18</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42.91</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88.74</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93.8</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1400" b="0" i="0" u="none" strike="noStrike">
                          <a:solidFill>
                            <a:srgbClr val="000000"/>
                          </a:solidFill>
                          <a:effectLst/>
                          <a:latin typeface="Times New Roman" panose="02020603050405020304" pitchFamily="18" charset="0"/>
                          <a:cs typeface="Times New Roman" panose="02020603050405020304" pitchFamily="18" charset="0"/>
                        </a:rPr>
                        <a:t>30.52</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buNone/>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38.71</a:t>
                      </a:r>
                    </a:p>
                  </a:txBody>
                  <a:tcPr marL="7009" marR="7009" marT="700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5990234"/>
                  </a:ext>
                </a:extLst>
              </a:tr>
            </a:tbl>
          </a:graphicData>
        </a:graphic>
      </p:graphicFrame>
      <p:sp>
        <p:nvSpPr>
          <p:cNvPr id="8" name="TextBox 7">
            <a:extLst>
              <a:ext uri="{FF2B5EF4-FFF2-40B4-BE49-F238E27FC236}">
                <a16:creationId xmlns:a16="http://schemas.microsoft.com/office/drawing/2014/main" id="{E7A5993A-9A91-5188-08A3-F33BBF8074C3}"/>
              </a:ext>
            </a:extLst>
          </p:cNvPr>
          <p:cNvSpPr txBox="1"/>
          <p:nvPr/>
        </p:nvSpPr>
        <p:spPr>
          <a:xfrm>
            <a:off x="2069122" y="3865368"/>
            <a:ext cx="5005753" cy="923330"/>
          </a:xfrm>
          <a:prstGeom prst="rect">
            <a:avLst/>
          </a:prstGeom>
          <a:noFill/>
        </p:spPr>
        <p:txBody>
          <a:bodyPr wrap="square" rtlCol="0">
            <a:spAutoFit/>
          </a:bodyPr>
          <a:lstStyle/>
          <a:p>
            <a:r>
              <a:rPr lang="en-US" dirty="0"/>
              <a:t>Do lower bounds of the “preferred” candidate cross the upper bounds of the “not preferred” candidate? Does it matter?</a:t>
            </a:r>
          </a:p>
        </p:txBody>
      </p:sp>
      <p:sp>
        <p:nvSpPr>
          <p:cNvPr id="5" name="Oval 4">
            <a:extLst>
              <a:ext uri="{FF2B5EF4-FFF2-40B4-BE49-F238E27FC236}">
                <a16:creationId xmlns:a16="http://schemas.microsoft.com/office/drawing/2014/main" id="{46464D54-03F3-E5BE-D504-43EFE199FFC7}"/>
              </a:ext>
            </a:extLst>
          </p:cNvPr>
          <p:cNvSpPr/>
          <p:nvPr/>
        </p:nvSpPr>
        <p:spPr>
          <a:xfrm>
            <a:off x="4132384" y="2173168"/>
            <a:ext cx="879231" cy="7891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24726FC-C6B0-EE88-A7C1-730F2A169CBF}"/>
              </a:ext>
            </a:extLst>
          </p:cNvPr>
          <p:cNvSpPr/>
          <p:nvPr/>
        </p:nvSpPr>
        <p:spPr>
          <a:xfrm>
            <a:off x="4906107" y="2788672"/>
            <a:ext cx="879231" cy="7891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41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436959" y="214954"/>
            <a:ext cx="8392031" cy="527997"/>
          </a:xfrm>
        </p:spPr>
        <p:txBody>
          <a:bodyPr>
            <a:noAutofit/>
          </a:bodyPr>
          <a:lstStyle/>
          <a:p>
            <a:pPr algn="ctr"/>
            <a:r>
              <a:rPr lang="en-US" sz="4000" dirty="0"/>
              <a:t>Better understanding of confidence intervals</a:t>
            </a:r>
          </a:p>
        </p:txBody>
      </p:sp>
      <p:sp>
        <p:nvSpPr>
          <p:cNvPr id="4" name="Slide Number Placeholder 3"/>
          <p:cNvSpPr>
            <a:spLocks noGrp="1"/>
          </p:cNvSpPr>
          <p:nvPr>
            <p:ph type="sldNum" sz="quarter" idx="12"/>
          </p:nvPr>
        </p:nvSpPr>
        <p:spPr/>
        <p:txBody>
          <a:bodyPr>
            <a:normAutofit/>
          </a:bodyPr>
          <a:lstStyle/>
          <a:p>
            <a:fld id="{10397DDE-67A1-4685-8C13-36BD6FA25BF1}" type="slidenum">
              <a:rPr lang="en-US" smtClean="0"/>
              <a:t>18</a:t>
            </a:fld>
            <a:endParaRPr lang="en-US"/>
          </a:p>
        </p:txBody>
      </p:sp>
      <p:sp>
        <p:nvSpPr>
          <p:cNvPr id="7" name="TextBox 6"/>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cxnSp>
        <p:nvCxnSpPr>
          <p:cNvPr id="10" name="Straight Connector 9"/>
          <p:cNvCxnSpPr/>
          <p:nvPr/>
        </p:nvCxnSpPr>
        <p:spPr>
          <a:xfrm>
            <a:off x="650081" y="2707481"/>
            <a:ext cx="78438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53838F-3C1C-8A44-AFB8-28051A0F83FE}"/>
              </a:ext>
            </a:extLst>
          </p:cNvPr>
          <p:cNvPicPr>
            <a:picLocks noChangeAspect="1"/>
          </p:cNvPicPr>
          <p:nvPr/>
        </p:nvPicPr>
        <p:blipFill>
          <a:blip r:embed="rId2"/>
          <a:stretch>
            <a:fillRect/>
          </a:stretch>
        </p:blipFill>
        <p:spPr>
          <a:xfrm>
            <a:off x="2108086" y="960862"/>
            <a:ext cx="4927829" cy="4097893"/>
          </a:xfrm>
          <a:prstGeom prst="rect">
            <a:avLst/>
          </a:prstGeom>
        </p:spPr>
      </p:pic>
    </p:spTree>
    <p:extLst>
      <p:ext uri="{BB962C8B-B14F-4D97-AF65-F5344CB8AC3E}">
        <p14:creationId xmlns:p14="http://schemas.microsoft.com/office/powerpoint/2010/main" val="30114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6959" y="214954"/>
            <a:ext cx="8392031" cy="527997"/>
          </a:xfrm>
        </p:spPr>
        <p:txBody>
          <a:bodyPr>
            <a:noAutofit/>
          </a:bodyPr>
          <a:lstStyle/>
          <a:p>
            <a:pPr algn="ctr"/>
            <a:r>
              <a:rPr lang="en-US" sz="4000" dirty="0"/>
              <a:t>Better understanding of confidence intervals</a:t>
            </a:r>
          </a:p>
        </p:txBody>
      </p:sp>
      <p:sp>
        <p:nvSpPr>
          <p:cNvPr id="4" name="Slide Number Placeholder 3"/>
          <p:cNvSpPr>
            <a:spLocks noGrp="1"/>
          </p:cNvSpPr>
          <p:nvPr>
            <p:ph type="sldNum" sz="quarter" idx="12"/>
          </p:nvPr>
        </p:nvSpPr>
        <p:spPr>
          <a:xfrm>
            <a:off x="8128000" y="4946812"/>
            <a:ext cx="730250" cy="205740"/>
          </a:xfrm>
        </p:spPr>
        <p:txBody>
          <a:bodyPr>
            <a:normAutofit/>
          </a:bodyPr>
          <a:lstStyle/>
          <a:p>
            <a:fld id="{10397DDE-67A1-4685-8C13-36BD6FA25BF1}" type="slidenum">
              <a:rPr lang="en-US" smtClean="0"/>
              <a:t>19</a:t>
            </a:fld>
            <a:endParaRPr lang="en-US"/>
          </a:p>
        </p:txBody>
      </p:sp>
      <p:sp>
        <p:nvSpPr>
          <p:cNvPr id="7" name="TextBox 6"/>
          <p:cNvSpPr txBox="1"/>
          <p:nvPr/>
        </p:nvSpPr>
        <p:spPr>
          <a:xfrm>
            <a:off x="857250" y="4938624"/>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sp>
        <p:nvSpPr>
          <p:cNvPr id="6" name="Rectangle 5"/>
          <p:cNvSpPr/>
          <p:nvPr/>
        </p:nvSpPr>
        <p:spPr>
          <a:xfrm>
            <a:off x="436960" y="922458"/>
            <a:ext cx="8281988" cy="3814763"/>
          </a:xfrm>
          <a:prstGeom prst="rect">
            <a:avLst/>
          </a:prstGeom>
          <a:solidFill>
            <a:schemeClr val="bg1"/>
          </a:solidFill>
          <a:ln w="28575">
            <a:solidFill>
              <a:srgbClr val="2E2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4544092" y="956603"/>
            <a:ext cx="3957143" cy="1700000"/>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499053" y="1011856"/>
            <a:ext cx="4014286" cy="1607143"/>
          </a:xfrm>
          <a:prstGeom prst="rect">
            <a:avLst/>
          </a:prstGeom>
        </p:spPr>
      </p:pic>
      <p:cxnSp>
        <p:nvCxnSpPr>
          <p:cNvPr id="10" name="Straight Connector 9"/>
          <p:cNvCxnSpPr/>
          <p:nvPr/>
        </p:nvCxnSpPr>
        <p:spPr>
          <a:xfrm>
            <a:off x="650081" y="2801265"/>
            <a:ext cx="78438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3883819" y="2340494"/>
            <a:ext cx="1375172" cy="167878"/>
          </a:xfrm>
          <a:custGeom>
            <a:avLst/>
            <a:gdLst>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1462 w 1833562"/>
              <a:gd name="connsiteY2" fmla="*/ 17145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6225 w 1833562"/>
              <a:gd name="connsiteY2" fmla="*/ 152400 h 223837"/>
              <a:gd name="connsiteX3" fmla="*/ 623887 w 1833562"/>
              <a:gd name="connsiteY3" fmla="*/ 100012 h 223837"/>
              <a:gd name="connsiteX4" fmla="*/ 919162 w 1833562"/>
              <a:gd name="connsiteY4" fmla="*/ 0 h 223837"/>
              <a:gd name="connsiteX5" fmla="*/ 1243012 w 1833562"/>
              <a:gd name="connsiteY5" fmla="*/ 123825 h 223837"/>
              <a:gd name="connsiteX6" fmla="*/ 1557337 w 1833562"/>
              <a:gd name="connsiteY6" fmla="*/ 171450 h 223837"/>
              <a:gd name="connsiteX7" fmla="*/ 1833562 w 1833562"/>
              <a:gd name="connsiteY7" fmla="*/ 176212 h 223837"/>
              <a:gd name="connsiteX8" fmla="*/ 1833562 w 1833562"/>
              <a:gd name="connsiteY8" fmla="*/ 214312 h 223837"/>
              <a:gd name="connsiteX9" fmla="*/ 0 w 1833562"/>
              <a:gd name="connsiteY9" fmla="*/ 223837 h 223837"/>
              <a:gd name="connsiteX0" fmla="*/ 0 w 1833562"/>
              <a:gd name="connsiteY0" fmla="*/ 223837 h 223837"/>
              <a:gd name="connsiteX1" fmla="*/ 0 w 1833562"/>
              <a:gd name="connsiteY1" fmla="*/ 171450 h 223837"/>
              <a:gd name="connsiteX2" fmla="*/ 276225 w 1833562"/>
              <a:gd name="connsiteY2" fmla="*/ 152400 h 223837"/>
              <a:gd name="connsiteX3" fmla="*/ 623887 w 1833562"/>
              <a:gd name="connsiteY3" fmla="*/ 100012 h 223837"/>
              <a:gd name="connsiteX4" fmla="*/ 919162 w 1833562"/>
              <a:gd name="connsiteY4" fmla="*/ 0 h 223837"/>
              <a:gd name="connsiteX5" fmla="*/ 1243012 w 1833562"/>
              <a:gd name="connsiteY5" fmla="*/ 123825 h 223837"/>
              <a:gd name="connsiteX6" fmla="*/ 1562100 w 1833562"/>
              <a:gd name="connsiteY6" fmla="*/ 166688 h 223837"/>
              <a:gd name="connsiteX7" fmla="*/ 1833562 w 1833562"/>
              <a:gd name="connsiteY7" fmla="*/ 176212 h 223837"/>
              <a:gd name="connsiteX8" fmla="*/ 1833562 w 1833562"/>
              <a:gd name="connsiteY8" fmla="*/ 214312 h 223837"/>
              <a:gd name="connsiteX9" fmla="*/ 0 w 18335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562" h="223837">
                <a:moveTo>
                  <a:pt x="0" y="223837"/>
                </a:moveTo>
                <a:lnTo>
                  <a:pt x="0" y="171450"/>
                </a:lnTo>
                <a:cubicBezTo>
                  <a:pt x="45243" y="162719"/>
                  <a:pt x="172244" y="164306"/>
                  <a:pt x="276225" y="152400"/>
                </a:cubicBezTo>
                <a:cubicBezTo>
                  <a:pt x="380206" y="140494"/>
                  <a:pt x="516731" y="125412"/>
                  <a:pt x="623887" y="100012"/>
                </a:cubicBezTo>
                <a:cubicBezTo>
                  <a:pt x="731043" y="74612"/>
                  <a:pt x="820737" y="33337"/>
                  <a:pt x="919162" y="0"/>
                </a:cubicBezTo>
                <a:cubicBezTo>
                  <a:pt x="1036637" y="42069"/>
                  <a:pt x="1135856" y="96044"/>
                  <a:pt x="1243012" y="123825"/>
                </a:cubicBezTo>
                <a:cubicBezTo>
                  <a:pt x="1350168" y="151606"/>
                  <a:pt x="1470025" y="165101"/>
                  <a:pt x="1562100" y="166688"/>
                </a:cubicBezTo>
                <a:lnTo>
                  <a:pt x="1833562" y="176212"/>
                </a:lnTo>
                <a:lnTo>
                  <a:pt x="1833562" y="214312"/>
                </a:lnTo>
                <a:lnTo>
                  <a:pt x="0" y="223837"/>
                </a:lnTo>
                <a:close/>
              </a:path>
            </a:pathLst>
          </a:custGeom>
          <a:solidFill>
            <a:srgbClr val="EC1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p:cNvGrpSpPr/>
          <p:nvPr/>
        </p:nvGrpSpPr>
        <p:grpSpPr>
          <a:xfrm>
            <a:off x="2167911" y="2836797"/>
            <a:ext cx="6518889" cy="1829255"/>
            <a:chOff x="2888960" y="3657350"/>
            <a:chExt cx="8691852" cy="2439007"/>
          </a:xfrm>
        </p:grpSpPr>
        <p:pic>
          <p:nvPicPr>
            <p:cNvPr id="13" name="Picture 12"/>
            <p:cNvPicPr>
              <a:picLocks noChangeAspect="1"/>
            </p:cNvPicPr>
            <p:nvPr/>
          </p:nvPicPr>
          <p:blipFill>
            <a:blip r:embed="rId4"/>
            <a:stretch>
              <a:fillRect/>
            </a:stretch>
          </p:blipFill>
          <p:spPr>
            <a:xfrm>
              <a:off x="2930523" y="3657350"/>
              <a:ext cx="6327778" cy="267200"/>
            </a:xfrm>
            <a:prstGeom prst="rect">
              <a:avLst/>
            </a:prstGeom>
          </p:spPr>
        </p:pic>
        <p:pic>
          <p:nvPicPr>
            <p:cNvPr id="14" name="Picture 13"/>
            <p:cNvPicPr>
              <a:picLocks noChangeAspect="1"/>
            </p:cNvPicPr>
            <p:nvPr/>
          </p:nvPicPr>
          <p:blipFill>
            <a:blip r:embed="rId5"/>
            <a:stretch>
              <a:fillRect/>
            </a:stretch>
          </p:blipFill>
          <p:spPr>
            <a:xfrm>
              <a:off x="2888960" y="3993581"/>
              <a:ext cx="6410904" cy="2102776"/>
            </a:xfrm>
            <a:prstGeom prst="rect">
              <a:avLst/>
            </a:prstGeom>
          </p:spPr>
        </p:pic>
        <p:sp>
          <p:nvSpPr>
            <p:cNvPr id="15" name="Rectangle 14"/>
            <p:cNvSpPr/>
            <p:nvPr/>
          </p:nvSpPr>
          <p:spPr>
            <a:xfrm>
              <a:off x="8761412" y="4157867"/>
              <a:ext cx="2819400" cy="1846660"/>
            </a:xfrm>
            <a:prstGeom prst="rect">
              <a:avLst/>
            </a:prstGeom>
            <a:solidFill>
              <a:schemeClr val="bg1">
                <a:lumMod val="65000"/>
              </a:schemeClr>
            </a:solidFill>
          </p:spPr>
          <p:txBody>
            <a:bodyPr wrap="square">
              <a:spAutoFit/>
            </a:bodyPr>
            <a:lstStyle/>
            <a:p>
              <a:r>
                <a:rPr lang="en-US" sz="2100" b="1" dirty="0">
                  <a:solidFill>
                    <a:schemeClr val="bg1"/>
                  </a:solidFill>
                </a:rPr>
                <a:t>Only 3.5% chance Morales not Latino preferred</a:t>
              </a:r>
            </a:p>
          </p:txBody>
        </p:sp>
      </p:grpSp>
      <p:sp>
        <p:nvSpPr>
          <p:cNvPr id="16" name="Rectangle 15"/>
          <p:cNvSpPr/>
          <p:nvPr/>
        </p:nvSpPr>
        <p:spPr>
          <a:xfrm>
            <a:off x="2092881" y="1328224"/>
            <a:ext cx="5143500" cy="96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p:cNvSpPr/>
          <p:nvPr/>
        </p:nvSpPr>
        <p:spPr>
          <a:xfrm>
            <a:off x="5372100" y="2436934"/>
            <a:ext cx="285750" cy="21966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3371850" y="2436934"/>
            <a:ext cx="285750" cy="21966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p:cNvCxnSpPr/>
          <p:nvPr/>
        </p:nvCxnSpPr>
        <p:spPr>
          <a:xfrm>
            <a:off x="2400300" y="2631244"/>
            <a:ext cx="228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79131" y="2617528"/>
            <a:ext cx="228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5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63" presetClass="path" presetSubtype="0" fill="hold" nodeType="clickEffect">
                                  <p:stCondLst>
                                    <p:cond delay="0"/>
                                  </p:stCondLst>
                                  <p:childTnLst>
                                    <p:animMotion origin="layout" path="M 1.66667E-6 2.22222E-6 L 0.1191 2.22222E-6 " pathEditMode="relative" rAng="0" ptsTypes="AA">
                                      <p:cBhvr>
                                        <p:cTn id="22" dur="1000" fill="hold"/>
                                        <p:tgtEl>
                                          <p:spTgt spid="9"/>
                                        </p:tgtEl>
                                        <p:attrNameLst>
                                          <p:attrName>ppt_x</p:attrName>
                                          <p:attrName>ppt_y</p:attrName>
                                        </p:attrNameLst>
                                      </p:cBhvr>
                                      <p:rCtr x="5955" y="0"/>
                                    </p:animMotion>
                                  </p:childTnLst>
                                </p:cTn>
                              </p:par>
                              <p:par>
                                <p:cTn id="23" presetID="35" presetClass="path" presetSubtype="0" fill="hold" nodeType="withEffect">
                                  <p:stCondLst>
                                    <p:cond delay="0"/>
                                  </p:stCondLst>
                                  <p:childTnLst>
                                    <p:animMotion origin="layout" path="M -4.44444E-6 -4.5679E-6 L -0.10225 -4.5679E-6 " pathEditMode="relative" rAng="0" ptsTypes="AA">
                                      <p:cBhvr>
                                        <p:cTn id="24" dur="1000" fill="hold"/>
                                        <p:tgtEl>
                                          <p:spTgt spid="8"/>
                                        </p:tgtEl>
                                        <p:attrNameLst>
                                          <p:attrName>ppt_x</p:attrName>
                                          <p:attrName>ppt_y</p:attrName>
                                        </p:attrNameLst>
                                      </p:cBhvr>
                                      <p:rCtr x="-5122" y="0"/>
                                    </p:animMotion>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533399" y="1439466"/>
            <a:ext cx="8039959" cy="3394472"/>
          </a:xfrm>
        </p:spPr>
        <p:txBody>
          <a:bodyPr>
            <a:normAutofit/>
          </a:bodyPr>
          <a:lstStyle/>
          <a:p>
            <a:pPr>
              <a:lnSpc>
                <a:spcPct val="90000"/>
              </a:lnSpc>
              <a:spcBef>
                <a:spcPct val="80000"/>
              </a:spcBef>
              <a:buFont typeface="Webdings" pitchFamily="18" charset="2"/>
              <a:buChar char="4"/>
            </a:pPr>
            <a:r>
              <a:rPr lang="en-US" sz="2100" dirty="0"/>
              <a:t>Racially polarized voting exists when voters of different racial or ethnic groups exhibit very different candidate preferences in an election. </a:t>
            </a:r>
          </a:p>
          <a:p>
            <a:pPr>
              <a:lnSpc>
                <a:spcPct val="90000"/>
              </a:lnSpc>
              <a:spcBef>
                <a:spcPct val="80000"/>
              </a:spcBef>
              <a:buFont typeface="Webdings" pitchFamily="18" charset="2"/>
              <a:buChar char="4"/>
            </a:pPr>
            <a:r>
              <a:rPr lang="en-US" sz="2100" dirty="0"/>
              <a:t>It means simply that voters of different groups are voting in </a:t>
            </a:r>
            <a:r>
              <a:rPr lang="en-US" sz="2100" u="sng" dirty="0"/>
              <a:t>polar</a:t>
            </a:r>
            <a:r>
              <a:rPr lang="en-US" sz="2100" dirty="0"/>
              <a:t> opposite directions, rather than in a coalition.</a:t>
            </a:r>
          </a:p>
          <a:p>
            <a:pPr>
              <a:lnSpc>
                <a:spcPct val="90000"/>
              </a:lnSpc>
              <a:spcBef>
                <a:spcPct val="80000"/>
              </a:spcBef>
              <a:buFont typeface="Webdings" pitchFamily="18" charset="2"/>
              <a:buChar char="4"/>
            </a:pPr>
            <a:r>
              <a:rPr lang="en-US" sz="2100" dirty="0"/>
              <a:t>RPV does not mean voters are racist, it only measures the outcomes of voting patterns and determines whether patterns exist based on race/ethnicity</a:t>
            </a:r>
          </a:p>
        </p:txBody>
      </p:sp>
      <p:sp>
        <p:nvSpPr>
          <p:cNvPr id="7" name="Slide Number Placeholder 5"/>
          <p:cNvSpPr>
            <a:spLocks noGrp="1"/>
          </p:cNvSpPr>
          <p:nvPr>
            <p:ph type="sldNum" sz="quarter" idx="12"/>
          </p:nvPr>
        </p:nvSpPr>
        <p:spPr/>
        <p:txBody>
          <a:bodyPr>
            <a:normAutofit/>
          </a:bodyPr>
          <a:lstStyle/>
          <a:p>
            <a:fld id="{4BEF6C88-7DAD-43B8-8386-DC7345F14087}" type="slidenum">
              <a:rPr lang="en-US"/>
              <a:pPr/>
              <a:t>2</a:t>
            </a:fld>
            <a:endParaRPr lang="en-US"/>
          </a:p>
        </p:txBody>
      </p:sp>
      <p:sp>
        <p:nvSpPr>
          <p:cNvPr id="4" name="Rectangle 4">
            <a:extLst>
              <a:ext uri="{FF2B5EF4-FFF2-40B4-BE49-F238E27FC236}">
                <a16:creationId xmlns:a16="http://schemas.microsoft.com/office/drawing/2014/main" id="{10481597-8311-8D31-15B8-55B81D65DD00}"/>
              </a:ext>
            </a:extLst>
          </p:cNvPr>
          <p:cNvSpPr>
            <a:spLocks noGrp="1" noChangeArrowheads="1"/>
          </p:cNvSpPr>
          <p:nvPr>
            <p:ph type="title"/>
          </p:nvPr>
        </p:nvSpPr>
        <p:spPr>
          <a:xfrm>
            <a:off x="257908" y="266257"/>
            <a:ext cx="8597333" cy="857250"/>
          </a:xfrm>
          <a:noFill/>
          <a:ln/>
        </p:spPr>
        <p:txBody>
          <a:bodyPr>
            <a:noAutofit/>
          </a:bodyPr>
          <a:lstStyle/>
          <a:p>
            <a:pPr algn="ctr"/>
            <a:r>
              <a:rPr lang="en-US" sz="4000" dirty="0"/>
              <a:t>Defining Racially Polarized Voting</a:t>
            </a:r>
          </a:p>
        </p:txBody>
      </p:sp>
    </p:spTree>
    <p:extLst>
      <p:ext uri="{BB962C8B-B14F-4D97-AF65-F5344CB8AC3E}">
        <p14:creationId xmlns:p14="http://schemas.microsoft.com/office/powerpoint/2010/main" val="3319944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B7D3D-33A1-8481-7C16-3EEE689CF75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B18337A-30F4-CB9A-89D4-A999933C0F1B}"/>
              </a:ext>
            </a:extLst>
          </p:cNvPr>
          <p:cNvSpPr/>
          <p:nvPr/>
        </p:nvSpPr>
        <p:spPr>
          <a:xfrm>
            <a:off x="375984" y="523646"/>
            <a:ext cx="8392031" cy="4096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900" dirty="0">
                <a:solidFill>
                  <a:schemeClr val="tx1"/>
                </a:solidFill>
              </a:rPr>
              <a:t>Website: </a:t>
            </a:r>
            <a:r>
              <a:rPr lang="en-US" sz="1900" dirty="0">
                <a:solidFill>
                  <a:schemeClr val="tx1"/>
                </a:solidFill>
                <a:hlinkClick r:id="rId2"/>
              </a:rPr>
              <a:t>eicompare.com</a:t>
            </a:r>
            <a:r>
              <a:rPr lang="en-US" sz="1900" dirty="0">
                <a:solidFill>
                  <a:schemeClr val="tx1"/>
                </a:solidFill>
              </a:rPr>
              <a:t>		Note: Username and Password is in your inbox</a:t>
            </a:r>
          </a:p>
        </p:txBody>
      </p:sp>
      <p:sp>
        <p:nvSpPr>
          <p:cNvPr id="11" name="Title 1">
            <a:extLst>
              <a:ext uri="{FF2B5EF4-FFF2-40B4-BE49-F238E27FC236}">
                <a16:creationId xmlns:a16="http://schemas.microsoft.com/office/drawing/2014/main" id="{30B5223C-1D05-482A-CB54-6BA3A978623C}"/>
              </a:ext>
            </a:extLst>
          </p:cNvPr>
          <p:cNvSpPr>
            <a:spLocks noGrp="1"/>
          </p:cNvSpPr>
          <p:nvPr>
            <p:ph type="title"/>
          </p:nvPr>
        </p:nvSpPr>
        <p:spPr>
          <a:xfrm>
            <a:off x="466219" y="84732"/>
            <a:ext cx="8392031" cy="527997"/>
          </a:xfrm>
        </p:spPr>
        <p:txBody>
          <a:bodyPr>
            <a:noAutofit/>
          </a:bodyPr>
          <a:lstStyle/>
          <a:p>
            <a:pPr algn="ctr"/>
            <a:r>
              <a:rPr lang="en-US" sz="4000" dirty="0"/>
              <a:t>Using </a:t>
            </a:r>
            <a:r>
              <a:rPr lang="en-US" sz="4000" dirty="0" err="1"/>
              <a:t>EiCompare</a:t>
            </a:r>
            <a:r>
              <a:rPr lang="en-US" sz="4000" dirty="0"/>
              <a:t> online</a:t>
            </a:r>
          </a:p>
        </p:txBody>
      </p:sp>
      <p:sp>
        <p:nvSpPr>
          <p:cNvPr id="4" name="Slide Number Placeholder 3">
            <a:extLst>
              <a:ext uri="{FF2B5EF4-FFF2-40B4-BE49-F238E27FC236}">
                <a16:creationId xmlns:a16="http://schemas.microsoft.com/office/drawing/2014/main" id="{76B41257-D801-2758-BF4D-B9CE6DD39249}"/>
              </a:ext>
            </a:extLst>
          </p:cNvPr>
          <p:cNvSpPr>
            <a:spLocks noGrp="1"/>
          </p:cNvSpPr>
          <p:nvPr>
            <p:ph type="sldNum" sz="quarter" idx="12"/>
          </p:nvPr>
        </p:nvSpPr>
        <p:spPr/>
        <p:txBody>
          <a:bodyPr>
            <a:normAutofit/>
          </a:bodyPr>
          <a:lstStyle/>
          <a:p>
            <a:fld id="{10397DDE-67A1-4685-8C13-36BD6FA25BF1}" type="slidenum">
              <a:rPr lang="en-US" smtClean="0"/>
              <a:t>20</a:t>
            </a:fld>
            <a:endParaRPr lang="en-US"/>
          </a:p>
        </p:txBody>
      </p:sp>
      <p:sp>
        <p:nvSpPr>
          <p:cNvPr id="7" name="TextBox 6">
            <a:extLst>
              <a:ext uri="{FF2B5EF4-FFF2-40B4-BE49-F238E27FC236}">
                <a16:creationId xmlns:a16="http://schemas.microsoft.com/office/drawing/2014/main" id="{66A0B787-EB20-26D4-8A7C-6FD52018B91B}"/>
              </a:ext>
            </a:extLst>
          </p:cNvPr>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pic>
        <p:nvPicPr>
          <p:cNvPr id="3" name="Picture 2">
            <a:extLst>
              <a:ext uri="{FF2B5EF4-FFF2-40B4-BE49-F238E27FC236}">
                <a16:creationId xmlns:a16="http://schemas.microsoft.com/office/drawing/2014/main" id="{7E94588B-6DEA-01E3-B952-7AAD0B7D7CBA}"/>
              </a:ext>
            </a:extLst>
          </p:cNvPr>
          <p:cNvPicPr>
            <a:picLocks noChangeAspect="1"/>
          </p:cNvPicPr>
          <p:nvPr/>
        </p:nvPicPr>
        <p:blipFill>
          <a:blip r:embed="rId3"/>
          <a:stretch>
            <a:fillRect/>
          </a:stretch>
        </p:blipFill>
        <p:spPr>
          <a:xfrm>
            <a:off x="1159199" y="898583"/>
            <a:ext cx="6797339" cy="4160185"/>
          </a:xfrm>
          <a:prstGeom prst="rect">
            <a:avLst/>
          </a:prstGeom>
        </p:spPr>
      </p:pic>
    </p:spTree>
    <p:extLst>
      <p:ext uri="{BB962C8B-B14F-4D97-AF65-F5344CB8AC3E}">
        <p14:creationId xmlns:p14="http://schemas.microsoft.com/office/powerpoint/2010/main" val="922324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3F65C-99A7-2870-433B-BDC039E9510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6272AB-E9D1-AB27-60A2-D7416E837369}"/>
              </a:ext>
            </a:extLst>
          </p:cNvPr>
          <p:cNvSpPr/>
          <p:nvPr/>
        </p:nvSpPr>
        <p:spPr>
          <a:xfrm>
            <a:off x="375985" y="832338"/>
            <a:ext cx="8392031" cy="4096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900" u="sng" dirty="0">
                <a:solidFill>
                  <a:schemeClr val="tx1"/>
                </a:solidFill>
              </a:rPr>
              <a:t>Tips:</a:t>
            </a:r>
          </a:p>
          <a:p>
            <a:pPr marL="742950" lvl="1" indent="-285750">
              <a:buFont typeface="Arial" panose="020B0604020202020204" pitchFamily="34" charset="0"/>
              <a:buChar char="•"/>
            </a:pPr>
            <a:r>
              <a:rPr lang="en-US" sz="1900" dirty="0">
                <a:solidFill>
                  <a:schemeClr val="tx1"/>
                </a:solidFill>
              </a:rPr>
              <a:t>Remember: you need a unified dataset of election results and a measure of race (e.g., total population, VAP, or CVAP) at the precinct level.</a:t>
            </a:r>
          </a:p>
          <a:p>
            <a:pPr marL="742950" lvl="1" indent="-285750">
              <a:buFont typeface="Arial" panose="020B0604020202020204" pitchFamily="34" charset="0"/>
              <a:buChar char="•"/>
            </a:pPr>
            <a:r>
              <a:rPr lang="en-US" sz="1900" dirty="0">
                <a:solidFill>
                  <a:schemeClr val="tx1"/>
                </a:solidFill>
              </a:rPr>
              <a:t>Data should not include 0s or Nas – REMOVE these precincts from your data set before running</a:t>
            </a:r>
          </a:p>
          <a:p>
            <a:pPr marL="742950" lvl="1" indent="-285750">
              <a:buFont typeface="Arial" panose="020B0604020202020204" pitchFamily="34" charset="0"/>
              <a:buChar char="•"/>
            </a:pPr>
            <a:r>
              <a:rPr lang="en-US" sz="1900" dirty="0">
                <a:solidFill>
                  <a:schemeClr val="tx1"/>
                </a:solidFill>
              </a:rPr>
              <a:t>You need a column for total votes cast in the election you are analyzing</a:t>
            </a:r>
          </a:p>
          <a:p>
            <a:pPr marL="742950" lvl="1" indent="-285750">
              <a:buFont typeface="Arial" panose="020B0604020202020204" pitchFamily="34" charset="0"/>
              <a:buChar char="•"/>
            </a:pPr>
            <a:r>
              <a:rPr lang="en-US" sz="1900" dirty="0">
                <a:solidFill>
                  <a:schemeClr val="tx1"/>
                </a:solidFill>
              </a:rPr>
              <a:t>You need % columns for candidate shares and for race and ethnicity. Candidate and Race %s need to add up to 100% - not more and not less</a:t>
            </a:r>
          </a:p>
          <a:p>
            <a:pPr marL="742950" lvl="1" indent="-285750">
              <a:buFont typeface="Arial" panose="020B0604020202020204" pitchFamily="34" charset="0"/>
              <a:buChar char="•"/>
            </a:pPr>
            <a:r>
              <a:rPr lang="en-US" sz="1900" dirty="0">
                <a:solidFill>
                  <a:schemeClr val="tx1"/>
                </a:solidFill>
              </a:rPr>
              <a:t>You can only upload 4 candidates and 4 racial/ethnic columns</a:t>
            </a:r>
          </a:p>
          <a:p>
            <a:pPr marL="742950" lvl="1" indent="-285750">
              <a:buFont typeface="Arial" panose="020B0604020202020204" pitchFamily="34" charset="0"/>
              <a:buChar char="•"/>
            </a:pPr>
            <a:r>
              <a:rPr lang="en-US" sz="1900" dirty="0">
                <a:solidFill>
                  <a:schemeClr val="tx1"/>
                </a:solidFill>
              </a:rPr>
              <a:t>Run two models for each election – 1) White and Non-White, and 2) White + racial group(s) you are intervening on behalf of</a:t>
            </a:r>
          </a:p>
        </p:txBody>
      </p:sp>
      <p:sp>
        <p:nvSpPr>
          <p:cNvPr id="11" name="Title 1">
            <a:extLst>
              <a:ext uri="{FF2B5EF4-FFF2-40B4-BE49-F238E27FC236}">
                <a16:creationId xmlns:a16="http://schemas.microsoft.com/office/drawing/2014/main" id="{8BE070DC-10C7-73DE-9084-E57B1A161CBC}"/>
              </a:ext>
            </a:extLst>
          </p:cNvPr>
          <p:cNvSpPr>
            <a:spLocks noGrp="1"/>
          </p:cNvSpPr>
          <p:nvPr>
            <p:ph type="title"/>
          </p:nvPr>
        </p:nvSpPr>
        <p:spPr>
          <a:xfrm>
            <a:off x="436959" y="214954"/>
            <a:ext cx="8392031" cy="527997"/>
          </a:xfrm>
        </p:spPr>
        <p:txBody>
          <a:bodyPr>
            <a:noAutofit/>
          </a:bodyPr>
          <a:lstStyle/>
          <a:p>
            <a:pPr algn="ctr"/>
            <a:r>
              <a:rPr lang="en-US" sz="4000" dirty="0"/>
              <a:t>Using </a:t>
            </a:r>
            <a:r>
              <a:rPr lang="en-US" sz="4000" dirty="0" err="1"/>
              <a:t>EiCompare</a:t>
            </a:r>
            <a:r>
              <a:rPr lang="en-US" sz="4000" dirty="0"/>
              <a:t> online</a:t>
            </a:r>
          </a:p>
        </p:txBody>
      </p:sp>
      <p:sp>
        <p:nvSpPr>
          <p:cNvPr id="4" name="Slide Number Placeholder 3">
            <a:extLst>
              <a:ext uri="{FF2B5EF4-FFF2-40B4-BE49-F238E27FC236}">
                <a16:creationId xmlns:a16="http://schemas.microsoft.com/office/drawing/2014/main" id="{074D06B9-B85A-F029-197E-81B0FEF181E8}"/>
              </a:ext>
            </a:extLst>
          </p:cNvPr>
          <p:cNvSpPr>
            <a:spLocks noGrp="1"/>
          </p:cNvSpPr>
          <p:nvPr>
            <p:ph type="sldNum" sz="quarter" idx="12"/>
          </p:nvPr>
        </p:nvSpPr>
        <p:spPr/>
        <p:txBody>
          <a:bodyPr>
            <a:normAutofit/>
          </a:bodyPr>
          <a:lstStyle/>
          <a:p>
            <a:fld id="{10397DDE-67A1-4685-8C13-36BD6FA25BF1}" type="slidenum">
              <a:rPr lang="en-US" smtClean="0"/>
              <a:t>21</a:t>
            </a:fld>
            <a:endParaRPr lang="en-US"/>
          </a:p>
        </p:txBody>
      </p:sp>
      <p:sp>
        <p:nvSpPr>
          <p:cNvPr id="7" name="TextBox 6">
            <a:extLst>
              <a:ext uri="{FF2B5EF4-FFF2-40B4-BE49-F238E27FC236}">
                <a16:creationId xmlns:a16="http://schemas.microsoft.com/office/drawing/2014/main" id="{893B9601-8313-56F4-36D5-6192A04F0B4E}"/>
              </a:ext>
            </a:extLst>
          </p:cNvPr>
          <p:cNvSpPr txBox="1"/>
          <p:nvPr/>
        </p:nvSpPr>
        <p:spPr>
          <a:xfrm>
            <a:off x="857250" y="4844840"/>
            <a:ext cx="6400800" cy="276999"/>
          </a:xfrm>
          <a:prstGeom prst="rect">
            <a:avLst/>
          </a:prstGeom>
          <a:noFill/>
        </p:spPr>
        <p:txBody>
          <a:bodyPr wrap="square" rtlCol="0">
            <a:spAutoFit/>
          </a:bodyPr>
          <a:lstStyle/>
          <a:p>
            <a:r>
              <a:rPr lang="en-US" sz="1200" b="1" cap="small" spc="38" dirty="0">
                <a:solidFill>
                  <a:schemeClr val="bg1"/>
                </a:solidFill>
              </a:rPr>
              <a:t>Barreto and Collingwood   ǁ   AAAS Conference  ǁ  Seattle, WA  ǁ  February 2020</a:t>
            </a:r>
          </a:p>
        </p:txBody>
      </p:sp>
    </p:spTree>
    <p:extLst>
      <p:ext uri="{BB962C8B-B14F-4D97-AF65-F5344CB8AC3E}">
        <p14:creationId xmlns:p14="http://schemas.microsoft.com/office/powerpoint/2010/main" val="2822188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a:xfrm>
            <a:off x="533400" y="1476540"/>
            <a:ext cx="8314967" cy="3771900"/>
          </a:xfrm>
        </p:spPr>
        <p:txBody>
          <a:bodyPr>
            <a:noAutofit/>
          </a:bodyPr>
          <a:lstStyle/>
          <a:p>
            <a:pPr>
              <a:lnSpc>
                <a:spcPct val="90000"/>
              </a:lnSpc>
              <a:spcBef>
                <a:spcPct val="80000"/>
              </a:spcBef>
              <a:buFont typeface="Webdings" pitchFamily="18" charset="2"/>
              <a:buChar char="4"/>
            </a:pPr>
            <a:r>
              <a:rPr lang="en-US" sz="2100" dirty="0"/>
              <a:t>Bottom line: minority voters are voting one way, and non-minority voters are voting another way</a:t>
            </a:r>
          </a:p>
          <a:p>
            <a:pPr>
              <a:lnSpc>
                <a:spcPct val="90000"/>
              </a:lnSpc>
              <a:spcBef>
                <a:spcPct val="80000"/>
              </a:spcBef>
              <a:buFont typeface="Webdings" pitchFamily="18" charset="2"/>
              <a:buChar char="4"/>
            </a:pPr>
            <a:r>
              <a:rPr lang="en-US" sz="2100" dirty="0"/>
              <a:t>But because White voters are more numerous in the at-large system, minority voters systematically lose.</a:t>
            </a:r>
          </a:p>
          <a:p>
            <a:pPr>
              <a:lnSpc>
                <a:spcPct val="90000"/>
              </a:lnSpc>
              <a:spcBef>
                <a:spcPct val="80000"/>
              </a:spcBef>
              <a:buFont typeface="Webdings" pitchFamily="18" charset="2"/>
              <a:buChar char="4"/>
            </a:pPr>
            <a:r>
              <a:rPr lang="en-US" sz="2100" dirty="0"/>
              <a:t>The analysis is about the individual voters within a jurisdiction.  It does not imply that the governing body or appointed officials are acting in a racially discriminatory fashion.  Even if a governing body is well intentioned, </a:t>
            </a:r>
            <a:r>
              <a:rPr lang="en-US" sz="2100" u="sng" dirty="0"/>
              <a:t>the individual voters across the county may behave in a way that blocks minority representation</a:t>
            </a:r>
            <a:r>
              <a:rPr lang="en-US" sz="2100" dirty="0"/>
              <a:t>.</a:t>
            </a:r>
          </a:p>
        </p:txBody>
      </p:sp>
      <p:sp>
        <p:nvSpPr>
          <p:cNvPr id="7" name="Slide Number Placeholder 5"/>
          <p:cNvSpPr>
            <a:spLocks noGrp="1"/>
          </p:cNvSpPr>
          <p:nvPr>
            <p:ph type="sldNum" sz="quarter" idx="12"/>
          </p:nvPr>
        </p:nvSpPr>
        <p:spPr/>
        <p:txBody>
          <a:bodyPr>
            <a:normAutofit/>
          </a:bodyPr>
          <a:lstStyle/>
          <a:p>
            <a:fld id="{169A489B-BE32-4388-ACFC-3CDAC062516E}" type="slidenum">
              <a:rPr lang="en-US"/>
              <a:pPr/>
              <a:t>3</a:t>
            </a:fld>
            <a:endParaRPr lang="en-US"/>
          </a:p>
        </p:txBody>
      </p:sp>
      <p:sp>
        <p:nvSpPr>
          <p:cNvPr id="4" name="Rectangle 4">
            <a:extLst>
              <a:ext uri="{FF2B5EF4-FFF2-40B4-BE49-F238E27FC236}">
                <a16:creationId xmlns:a16="http://schemas.microsoft.com/office/drawing/2014/main" id="{40F4BA4F-6169-0CE8-646F-75F26F55E88B}"/>
              </a:ext>
            </a:extLst>
          </p:cNvPr>
          <p:cNvSpPr>
            <a:spLocks noGrp="1" noChangeArrowheads="1"/>
          </p:cNvSpPr>
          <p:nvPr>
            <p:ph type="title"/>
          </p:nvPr>
        </p:nvSpPr>
        <p:spPr>
          <a:xfrm>
            <a:off x="257908" y="266257"/>
            <a:ext cx="8597333" cy="857250"/>
          </a:xfrm>
          <a:noFill/>
          <a:ln/>
        </p:spPr>
        <p:txBody>
          <a:bodyPr>
            <a:noAutofit/>
          </a:bodyPr>
          <a:lstStyle/>
          <a:p>
            <a:pPr algn="ctr"/>
            <a:r>
              <a:rPr lang="en-US" sz="4000" dirty="0"/>
              <a:t>Defining Racially Polarized Voting</a:t>
            </a:r>
          </a:p>
        </p:txBody>
      </p:sp>
    </p:spTree>
    <p:extLst>
      <p:ext uri="{BB962C8B-B14F-4D97-AF65-F5344CB8AC3E}">
        <p14:creationId xmlns:p14="http://schemas.microsoft.com/office/powerpoint/2010/main" val="494974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a:xfrm>
            <a:off x="257908" y="266257"/>
            <a:ext cx="8597333" cy="857250"/>
          </a:xfrm>
          <a:noFill/>
          <a:ln/>
        </p:spPr>
        <p:txBody>
          <a:bodyPr>
            <a:noAutofit/>
          </a:bodyPr>
          <a:lstStyle/>
          <a:p>
            <a:pPr algn="ctr"/>
            <a:r>
              <a:rPr lang="en-US" sz="4000" dirty="0"/>
              <a:t>Defining Racially Polarized Voting</a:t>
            </a:r>
          </a:p>
        </p:txBody>
      </p:sp>
      <p:sp>
        <p:nvSpPr>
          <p:cNvPr id="12290" name="Rectangle 2"/>
          <p:cNvSpPr>
            <a:spLocks noGrp="1" noChangeArrowheads="1"/>
          </p:cNvSpPr>
          <p:nvPr>
            <p:ph idx="1"/>
          </p:nvPr>
        </p:nvSpPr>
        <p:spPr>
          <a:xfrm>
            <a:off x="533400" y="1428750"/>
            <a:ext cx="8321841" cy="3714750"/>
          </a:xfrm>
        </p:spPr>
        <p:txBody>
          <a:bodyPr>
            <a:noAutofit/>
          </a:bodyPr>
          <a:lstStyle/>
          <a:p>
            <a:pPr>
              <a:lnSpc>
                <a:spcPct val="90000"/>
              </a:lnSpc>
              <a:spcBef>
                <a:spcPct val="80000"/>
              </a:spcBef>
              <a:buFont typeface="Webdings" pitchFamily="18" charset="2"/>
              <a:buChar char="4"/>
            </a:pPr>
            <a:r>
              <a:rPr lang="en-US" sz="2100" dirty="0"/>
              <a:t>RPV can vary in degree of intensity, and it can be easily measured and quantified using statistical analysis that has been accepted by the courts.</a:t>
            </a:r>
          </a:p>
          <a:p>
            <a:pPr>
              <a:lnSpc>
                <a:spcPct val="90000"/>
              </a:lnSpc>
              <a:spcBef>
                <a:spcPct val="80000"/>
              </a:spcBef>
              <a:buFont typeface="Webdings" pitchFamily="18" charset="2"/>
              <a:buChar char="4"/>
            </a:pPr>
            <a:r>
              <a:rPr lang="en-US" sz="2100" dirty="0"/>
              <a:t>We now have very good data collection methods that can tell us electoral preferences precinct by precinct.  And because we also have very detailed demographic data that goes precinct by precinct, we can determine with confidence how certain constituencies are voting.</a:t>
            </a:r>
          </a:p>
          <a:p>
            <a:pPr>
              <a:lnSpc>
                <a:spcPct val="90000"/>
              </a:lnSpc>
              <a:spcBef>
                <a:spcPct val="80000"/>
              </a:spcBef>
              <a:buFont typeface="Webdings" pitchFamily="18" charset="2"/>
              <a:buChar char="4"/>
            </a:pPr>
            <a:r>
              <a:rPr lang="en-US" sz="2100" dirty="0"/>
              <a:t>Harvard Prof. Gary King has developed a technique called “Ecological Inference” which has been accepted by state and federal courts as a reliable method</a:t>
            </a:r>
          </a:p>
        </p:txBody>
      </p:sp>
      <p:sp>
        <p:nvSpPr>
          <p:cNvPr id="7" name="Slide Number Placeholder 5"/>
          <p:cNvSpPr>
            <a:spLocks noGrp="1"/>
          </p:cNvSpPr>
          <p:nvPr>
            <p:ph type="sldNum" sz="quarter" idx="12"/>
          </p:nvPr>
        </p:nvSpPr>
        <p:spPr/>
        <p:txBody>
          <a:bodyPr>
            <a:normAutofit/>
          </a:bodyPr>
          <a:lstStyle/>
          <a:p>
            <a:fld id="{43B0615D-B7A9-4547-8BDA-415AC519EDFB}" type="slidenum">
              <a:rPr lang="en-US"/>
              <a:pPr/>
              <a:t>4</a:t>
            </a:fld>
            <a:endParaRPr lang="en-US"/>
          </a:p>
        </p:txBody>
      </p:sp>
    </p:spTree>
    <p:extLst>
      <p:ext uri="{BB962C8B-B14F-4D97-AF65-F5344CB8AC3E}">
        <p14:creationId xmlns:p14="http://schemas.microsoft.com/office/powerpoint/2010/main" val="2383316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283"/>
          <a:stretch/>
        </p:blipFill>
        <p:spPr bwMode="auto">
          <a:xfrm>
            <a:off x="1714500" y="839665"/>
            <a:ext cx="5715000" cy="41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7450" y="1354015"/>
            <a:ext cx="4171950" cy="646331"/>
          </a:xfrm>
          <a:prstGeom prst="rect">
            <a:avLst/>
          </a:prstGeom>
          <a:noFill/>
        </p:spPr>
        <p:txBody>
          <a:bodyPr wrap="square" rtlCol="0">
            <a:spAutoFit/>
          </a:bodyPr>
          <a:lstStyle/>
          <a:p>
            <a:r>
              <a:rPr lang="en-US" dirty="0"/>
              <a:t>Y-axis measures percent of the vote won by the candidate in each precinct</a:t>
            </a:r>
          </a:p>
        </p:txBody>
      </p:sp>
      <p:sp>
        <p:nvSpPr>
          <p:cNvPr id="5" name="Right Brace 4"/>
          <p:cNvSpPr/>
          <p:nvPr/>
        </p:nvSpPr>
        <p:spPr>
          <a:xfrm>
            <a:off x="2228850" y="1239714"/>
            <a:ext cx="228600" cy="7366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ight Brace 8"/>
          <p:cNvSpPr/>
          <p:nvPr/>
        </p:nvSpPr>
        <p:spPr>
          <a:xfrm>
            <a:off x="2228850" y="3182814"/>
            <a:ext cx="228600" cy="5143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ectangle 9"/>
          <p:cNvSpPr/>
          <p:nvPr/>
        </p:nvSpPr>
        <p:spPr>
          <a:xfrm>
            <a:off x="2228850" y="1925514"/>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228850" y="3068514"/>
            <a:ext cx="3429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flipV="1">
            <a:off x="2343150" y="1733593"/>
            <a:ext cx="0" cy="1792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F766350-1C80-C1BF-BBF5-4E18B3EF6738}"/>
              </a:ext>
            </a:extLst>
          </p:cNvPr>
          <p:cNvSpPr>
            <a:spLocks noGrp="1"/>
          </p:cNvSpPr>
          <p:nvPr>
            <p:ph type="title"/>
          </p:nvPr>
        </p:nvSpPr>
        <p:spPr>
          <a:xfrm>
            <a:off x="135548" y="124700"/>
            <a:ext cx="8815754" cy="685370"/>
          </a:xfrm>
        </p:spPr>
        <p:txBody>
          <a:bodyPr>
            <a:normAutofit/>
          </a:bodyPr>
          <a:lstStyle/>
          <a:p>
            <a:pPr algn="ctr"/>
            <a:r>
              <a:rPr lang="en-US" sz="4000" dirty="0"/>
              <a:t>Measuring Polarized Voting</a:t>
            </a:r>
          </a:p>
        </p:txBody>
      </p:sp>
    </p:spTree>
    <p:extLst>
      <p:ext uri="{BB962C8B-B14F-4D97-AF65-F5344CB8AC3E}">
        <p14:creationId xmlns:p14="http://schemas.microsoft.com/office/powerpoint/2010/main" val="62644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283"/>
          <a:stretch/>
        </p:blipFill>
        <p:spPr bwMode="auto">
          <a:xfrm>
            <a:off x="1714500" y="874834"/>
            <a:ext cx="5715000" cy="41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7450" y="1389184"/>
            <a:ext cx="4171950" cy="646331"/>
          </a:xfrm>
          <a:prstGeom prst="rect">
            <a:avLst/>
          </a:prstGeom>
          <a:noFill/>
        </p:spPr>
        <p:txBody>
          <a:bodyPr wrap="square" rtlCol="0">
            <a:spAutoFit/>
          </a:bodyPr>
          <a:lstStyle/>
          <a:p>
            <a:r>
              <a:rPr lang="en-US" dirty="0"/>
              <a:t>Y-axis measures percent of the vote won by the candidate in each precinct</a:t>
            </a:r>
          </a:p>
        </p:txBody>
      </p:sp>
      <p:sp>
        <p:nvSpPr>
          <p:cNvPr id="7" name="TextBox 6"/>
          <p:cNvSpPr txBox="1"/>
          <p:nvPr/>
        </p:nvSpPr>
        <p:spPr>
          <a:xfrm>
            <a:off x="3200400" y="3103684"/>
            <a:ext cx="3829050" cy="646331"/>
          </a:xfrm>
          <a:prstGeom prst="rect">
            <a:avLst/>
          </a:prstGeom>
          <a:noFill/>
        </p:spPr>
        <p:txBody>
          <a:bodyPr wrap="square" rtlCol="0">
            <a:spAutoFit/>
          </a:bodyPr>
          <a:lstStyle/>
          <a:p>
            <a:r>
              <a:rPr lang="en-US" dirty="0"/>
              <a:t>X-axis measures percent of all voters </a:t>
            </a:r>
          </a:p>
          <a:p>
            <a:r>
              <a:rPr lang="en-US" dirty="0"/>
              <a:t>within a precinct who are Latino</a:t>
            </a:r>
          </a:p>
        </p:txBody>
      </p:sp>
      <p:sp>
        <p:nvSpPr>
          <p:cNvPr id="5" name="Right Brace 4"/>
          <p:cNvSpPr/>
          <p:nvPr/>
        </p:nvSpPr>
        <p:spPr>
          <a:xfrm>
            <a:off x="2228850" y="1274883"/>
            <a:ext cx="228600" cy="7366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ight Brace 8"/>
          <p:cNvSpPr/>
          <p:nvPr/>
        </p:nvSpPr>
        <p:spPr>
          <a:xfrm>
            <a:off x="2228850" y="3217983"/>
            <a:ext cx="228600" cy="5143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ectangle 9"/>
          <p:cNvSpPr/>
          <p:nvPr/>
        </p:nvSpPr>
        <p:spPr>
          <a:xfrm>
            <a:off x="2228850" y="1960683"/>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228850" y="3103683"/>
            <a:ext cx="3429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flipV="1">
            <a:off x="2343150" y="1768762"/>
            <a:ext cx="0" cy="1792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rot="16200000">
            <a:off x="4602250" y="1587534"/>
            <a:ext cx="339551" cy="46291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itle 1">
            <a:extLst>
              <a:ext uri="{FF2B5EF4-FFF2-40B4-BE49-F238E27FC236}">
                <a16:creationId xmlns:a16="http://schemas.microsoft.com/office/drawing/2014/main" id="{787ABA52-6579-3088-263B-455586B0780A}"/>
              </a:ext>
            </a:extLst>
          </p:cNvPr>
          <p:cNvSpPr>
            <a:spLocks noGrp="1"/>
          </p:cNvSpPr>
          <p:nvPr>
            <p:ph type="title"/>
          </p:nvPr>
        </p:nvSpPr>
        <p:spPr>
          <a:xfrm>
            <a:off x="135548" y="124700"/>
            <a:ext cx="8815754" cy="685370"/>
          </a:xfrm>
        </p:spPr>
        <p:txBody>
          <a:bodyPr>
            <a:normAutofit/>
          </a:bodyPr>
          <a:lstStyle/>
          <a:p>
            <a:pPr algn="ctr"/>
            <a:r>
              <a:rPr lang="en-US" sz="4000" dirty="0"/>
              <a:t>Measuring Polarized Voting</a:t>
            </a:r>
          </a:p>
        </p:txBody>
      </p:sp>
    </p:spTree>
    <p:extLst>
      <p:ext uri="{BB962C8B-B14F-4D97-AF65-F5344CB8AC3E}">
        <p14:creationId xmlns:p14="http://schemas.microsoft.com/office/powerpoint/2010/main" val="3362297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283"/>
          <a:stretch/>
        </p:blipFill>
        <p:spPr bwMode="auto">
          <a:xfrm>
            <a:off x="1714500" y="874834"/>
            <a:ext cx="5715000" cy="415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7450" y="1389184"/>
            <a:ext cx="4171950" cy="646331"/>
          </a:xfrm>
          <a:prstGeom prst="rect">
            <a:avLst/>
          </a:prstGeom>
          <a:noFill/>
        </p:spPr>
        <p:txBody>
          <a:bodyPr wrap="square" rtlCol="0">
            <a:spAutoFit/>
          </a:bodyPr>
          <a:lstStyle/>
          <a:p>
            <a:r>
              <a:rPr lang="en-US" dirty="0"/>
              <a:t>Y-axis measures percent of the vote won by the candidate in each precinct</a:t>
            </a:r>
          </a:p>
        </p:txBody>
      </p:sp>
      <p:sp>
        <p:nvSpPr>
          <p:cNvPr id="7" name="TextBox 6"/>
          <p:cNvSpPr txBox="1"/>
          <p:nvPr/>
        </p:nvSpPr>
        <p:spPr>
          <a:xfrm>
            <a:off x="3200400" y="3103684"/>
            <a:ext cx="3829050" cy="646331"/>
          </a:xfrm>
          <a:prstGeom prst="rect">
            <a:avLst/>
          </a:prstGeom>
          <a:noFill/>
        </p:spPr>
        <p:txBody>
          <a:bodyPr wrap="square" rtlCol="0">
            <a:spAutoFit/>
          </a:bodyPr>
          <a:lstStyle/>
          <a:p>
            <a:r>
              <a:rPr lang="en-US" dirty="0"/>
              <a:t>X-axis measures percent of all voters </a:t>
            </a:r>
          </a:p>
          <a:p>
            <a:r>
              <a:rPr lang="en-US" dirty="0"/>
              <a:t>within a precinct who are Latino</a:t>
            </a:r>
          </a:p>
        </p:txBody>
      </p:sp>
      <p:sp>
        <p:nvSpPr>
          <p:cNvPr id="5" name="Right Brace 4"/>
          <p:cNvSpPr/>
          <p:nvPr/>
        </p:nvSpPr>
        <p:spPr>
          <a:xfrm>
            <a:off x="2228850" y="1274883"/>
            <a:ext cx="228600" cy="73669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Right Brace 8"/>
          <p:cNvSpPr/>
          <p:nvPr/>
        </p:nvSpPr>
        <p:spPr>
          <a:xfrm>
            <a:off x="2228850" y="3217983"/>
            <a:ext cx="228600" cy="5143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ectangle 9"/>
          <p:cNvSpPr/>
          <p:nvPr/>
        </p:nvSpPr>
        <p:spPr>
          <a:xfrm>
            <a:off x="2228850" y="1960683"/>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228850" y="3103683"/>
            <a:ext cx="3429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p:cNvCxnSpPr/>
          <p:nvPr/>
        </p:nvCxnSpPr>
        <p:spPr>
          <a:xfrm flipV="1">
            <a:off x="2343150" y="1768762"/>
            <a:ext cx="0" cy="1792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rot="16200000">
            <a:off x="4602250" y="1587534"/>
            <a:ext cx="339551" cy="462915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100" t="44856" r="58642" b="51774"/>
          <a:stretch/>
        </p:blipFill>
        <p:spPr bwMode="auto">
          <a:xfrm>
            <a:off x="3533503" y="2132133"/>
            <a:ext cx="282194" cy="23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96375" y="2077390"/>
            <a:ext cx="2261525" cy="535531"/>
          </a:xfrm>
          <a:prstGeom prst="rect">
            <a:avLst/>
          </a:prstGeom>
          <a:noFill/>
        </p:spPr>
        <p:txBody>
          <a:bodyPr wrap="square" rtlCol="0">
            <a:spAutoFit/>
          </a:bodyPr>
          <a:lstStyle/>
          <a:p>
            <a:pPr>
              <a:lnSpc>
                <a:spcPct val="80000"/>
              </a:lnSpc>
            </a:pPr>
            <a:r>
              <a:rPr lang="en-US" dirty="0">
                <a:solidFill>
                  <a:srgbClr val="0070C0"/>
                </a:solidFill>
              </a:rPr>
              <a:t>Each dot represents the precinct result</a:t>
            </a:r>
          </a:p>
        </p:txBody>
      </p:sp>
      <p:sp>
        <p:nvSpPr>
          <p:cNvPr id="17" name="Title 1"/>
          <p:cNvSpPr>
            <a:spLocks noGrp="1"/>
          </p:cNvSpPr>
          <p:nvPr>
            <p:ph type="title"/>
          </p:nvPr>
        </p:nvSpPr>
        <p:spPr>
          <a:xfrm>
            <a:off x="135548" y="124700"/>
            <a:ext cx="8815754" cy="685370"/>
          </a:xfrm>
        </p:spPr>
        <p:txBody>
          <a:bodyPr>
            <a:normAutofit/>
          </a:bodyPr>
          <a:lstStyle/>
          <a:p>
            <a:pPr algn="ctr"/>
            <a:r>
              <a:rPr lang="en-US" sz="4000" dirty="0"/>
              <a:t>Measuring Polarized Voting</a:t>
            </a:r>
          </a:p>
        </p:txBody>
      </p:sp>
    </p:spTree>
    <p:extLst>
      <p:ext uri="{BB962C8B-B14F-4D97-AF65-F5344CB8AC3E}">
        <p14:creationId xmlns:p14="http://schemas.microsoft.com/office/powerpoint/2010/main" val="365271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253" y="110560"/>
            <a:ext cx="8725493" cy="641971"/>
          </a:xfrm>
        </p:spPr>
        <p:txBody>
          <a:bodyPr>
            <a:normAutofit/>
          </a:bodyPr>
          <a:lstStyle/>
          <a:p>
            <a:pPr algn="ctr"/>
            <a:r>
              <a:rPr lang="en-US" sz="4000" dirty="0"/>
              <a:t>Yakima County Commission 2008</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43" t="26539" r="29722" b="12687"/>
          <a:stretch/>
        </p:blipFill>
        <p:spPr bwMode="auto">
          <a:xfrm>
            <a:off x="1714500" y="763175"/>
            <a:ext cx="5715000" cy="426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67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86280"/>
            <a:ext cx="9144000" cy="281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242521" y="139426"/>
            <a:ext cx="8658958" cy="857250"/>
          </a:xfrm>
        </p:spPr>
        <p:txBody>
          <a:bodyPr>
            <a:normAutofit/>
          </a:bodyPr>
          <a:lstStyle/>
          <a:p>
            <a:pPr algn="ctr"/>
            <a:r>
              <a:rPr lang="en-US" altLang="en-US" sz="4000" dirty="0"/>
              <a:t>What if there is not polarized voting?</a:t>
            </a:r>
          </a:p>
        </p:txBody>
      </p:sp>
      <p:sp>
        <p:nvSpPr>
          <p:cNvPr id="13" name="Slide Number Placeholder 5"/>
          <p:cNvSpPr>
            <a:spLocks noGrp="1"/>
          </p:cNvSpPr>
          <p:nvPr>
            <p:ph type="sldNum" sz="quarter" idx="12"/>
          </p:nvPr>
        </p:nvSpPr>
        <p:spPr/>
        <p:txBody>
          <a:bodyPr>
            <a:normAutofit/>
          </a:bodyPr>
          <a:lstStyle/>
          <a:p>
            <a:fld id="{73039FB8-40B7-451B-8858-295CC0EA795B}" type="slidenum">
              <a:rPr lang="en-US" altLang="en-US"/>
              <a:pPr/>
              <a:t>9</a:t>
            </a:fld>
            <a:endParaRPr lang="en-US" altLang="en-US"/>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7072"/>
            <a:ext cx="5715000" cy="4188619"/>
          </a:xfrm>
          <a:prstGeom prst="rect">
            <a:avLst/>
          </a:prstGeom>
          <a:noFill/>
          <a:extLst>
            <a:ext uri="{909E8E84-426E-40DD-AFC4-6F175D3DCCD1}">
              <a14:hiddenFill xmlns:a14="http://schemas.microsoft.com/office/drawing/2010/main">
                <a:solidFill>
                  <a:srgbClr val="FFFFFF"/>
                </a:solidFill>
              </a14:hiddenFill>
            </a:ext>
          </a:extLst>
        </p:spPr>
      </p:pic>
      <p:sp>
        <p:nvSpPr>
          <p:cNvPr id="5127" name="Line 7"/>
          <p:cNvSpPr>
            <a:spLocks noChangeShapeType="1"/>
          </p:cNvSpPr>
          <p:nvPr/>
        </p:nvSpPr>
        <p:spPr bwMode="auto">
          <a:xfrm>
            <a:off x="2228850" y="2907322"/>
            <a:ext cx="4914900" cy="0"/>
          </a:xfrm>
          <a:prstGeom prst="line">
            <a:avLst/>
          </a:prstGeom>
          <a:noFill/>
          <a:ln w="190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28" name="Line 8"/>
          <p:cNvSpPr>
            <a:spLocks noChangeShapeType="1"/>
          </p:cNvSpPr>
          <p:nvPr/>
        </p:nvSpPr>
        <p:spPr bwMode="auto">
          <a:xfrm flipH="1">
            <a:off x="3028950" y="1707172"/>
            <a:ext cx="6286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29" name="Line 9"/>
          <p:cNvSpPr>
            <a:spLocks noChangeShapeType="1"/>
          </p:cNvSpPr>
          <p:nvPr/>
        </p:nvSpPr>
        <p:spPr bwMode="auto">
          <a:xfrm flipV="1">
            <a:off x="1771650" y="1421422"/>
            <a:ext cx="0" cy="2914650"/>
          </a:xfrm>
          <a:prstGeom prst="line">
            <a:avLst/>
          </a:prstGeom>
          <a:noFill/>
          <a:ln w="19050">
            <a:solidFill>
              <a:schemeClr val="tx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30" name="Line 10"/>
          <p:cNvSpPr>
            <a:spLocks noChangeShapeType="1"/>
          </p:cNvSpPr>
          <p:nvPr/>
        </p:nvSpPr>
        <p:spPr bwMode="auto">
          <a:xfrm flipH="1" flipV="1">
            <a:off x="2400300" y="4907572"/>
            <a:ext cx="4343400" cy="0"/>
          </a:xfrm>
          <a:prstGeom prst="line">
            <a:avLst/>
          </a:prstGeom>
          <a:noFill/>
          <a:ln w="19050">
            <a:solidFill>
              <a:schemeClr val="tx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5131" name="Oval 11"/>
          <p:cNvSpPr>
            <a:spLocks noChangeArrowheads="1"/>
          </p:cNvSpPr>
          <p:nvPr/>
        </p:nvSpPr>
        <p:spPr bwMode="auto">
          <a:xfrm>
            <a:off x="2799160" y="1614303"/>
            <a:ext cx="2286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132" name="Text Box 12"/>
          <p:cNvSpPr txBox="1">
            <a:spLocks noChangeArrowheads="1"/>
          </p:cNvSpPr>
          <p:nvPr/>
        </p:nvSpPr>
        <p:spPr bwMode="auto">
          <a:xfrm>
            <a:off x="3600450" y="1580966"/>
            <a:ext cx="142875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125"/>
              <a:t>Each dot represents a precinct</a:t>
            </a:r>
          </a:p>
        </p:txBody>
      </p:sp>
    </p:spTree>
    <p:extLst>
      <p:ext uri="{BB962C8B-B14F-4D97-AF65-F5344CB8AC3E}">
        <p14:creationId xmlns:p14="http://schemas.microsoft.com/office/powerpoint/2010/main" val="293942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128"/>
                                        </p:tgtEl>
                                        <p:attrNameLst>
                                          <p:attrName>style.visibility</p:attrName>
                                        </p:attrNameLst>
                                      </p:cBhvr>
                                      <p:to>
                                        <p:strVal val="visible"/>
                                      </p:to>
                                    </p:set>
                                    <p:animEffect transition="in" filter="wipe(right)">
                                      <p:cBhvr>
                                        <p:cTn id="11" dur="500"/>
                                        <p:tgtEl>
                                          <p:spTgt spid="512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P spid="5131" grpId="0" animBg="1"/>
      <p:bldP spid="513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0</TotalTime>
  <Words>955</Words>
  <Application>Microsoft Office PowerPoint</Application>
  <PresentationFormat>On-screen Show (16:9)</PresentationFormat>
  <Paragraphs>136</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Times New Roman</vt:lpstr>
      <vt:lpstr>Tw Cen MT</vt:lpstr>
      <vt:lpstr>Tw Cen MT Condensed</vt:lpstr>
      <vt:lpstr>Webdings</vt:lpstr>
      <vt:lpstr>Wingdings</vt:lpstr>
      <vt:lpstr>Wingdings 3</vt:lpstr>
      <vt:lpstr>Integral</vt:lpstr>
      <vt:lpstr>Winter 2026  Voting Rights Policy &amp; The Law</vt:lpstr>
      <vt:lpstr>Defining Racially Polarized Voting</vt:lpstr>
      <vt:lpstr>Defining Racially Polarized Voting</vt:lpstr>
      <vt:lpstr>Defining Racially Polarized Voting</vt:lpstr>
      <vt:lpstr>Measuring Polarized Voting</vt:lpstr>
      <vt:lpstr>Measuring Polarized Voting</vt:lpstr>
      <vt:lpstr>Measuring Polarized Voting</vt:lpstr>
      <vt:lpstr>Yakima County Commission 2008</vt:lpstr>
      <vt:lpstr>What if there is not polarized voting?</vt:lpstr>
      <vt:lpstr>What does RPV look like?</vt:lpstr>
      <vt:lpstr>Old tools for assessing racially polarized voting</vt:lpstr>
      <vt:lpstr>New advancement in Ecological Inference</vt:lpstr>
      <vt:lpstr>Gathering the data</vt:lpstr>
      <vt:lpstr>Example of final products</vt:lpstr>
      <vt:lpstr>Example of final products</vt:lpstr>
      <vt:lpstr>Example of final products</vt:lpstr>
      <vt:lpstr>Example of final products</vt:lpstr>
      <vt:lpstr>Better understanding of confidence intervals</vt:lpstr>
      <vt:lpstr>Better understanding of confidence intervals</vt:lpstr>
      <vt:lpstr>Using EiCompare online</vt:lpstr>
      <vt:lpstr>Using EiCompare online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2012-09-13T16:58:30Z</dcterms:created>
  <dcterms:modified xsi:type="dcterms:W3CDTF">2026-02-13T22:09:38Z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